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Lato" panose="020B0604020202020204" charset="0"/>
      <p:regular r:id="rId37"/>
      <p:bold r:id="rId38"/>
      <p:italic r:id="rId39"/>
      <p:boldItalic r:id="rId40"/>
    </p:embeddedFont>
    <p:embeddedFont>
      <p:font typeface="Lora" panose="020B0604020202020204" charset="0"/>
      <p:regular r:id="rId41"/>
      <p:bold r:id="rId42"/>
      <p:italic r:id="rId43"/>
      <p:boldItalic r:id="rId44"/>
    </p:embeddedFont>
    <p:embeddedFont>
      <p:font typeface="Montserrat" panose="020B0604020202020204" charset="0"/>
      <p:regular r:id="rId45"/>
      <p:bold r:id="rId46"/>
      <p:italic r:id="rId47"/>
      <p:boldItalic r:id="rId48"/>
    </p:embeddedFont>
    <p:embeddedFont>
      <p:font typeface="Roboto"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DD1FDF-C061-411E-B7AB-0C32DFB04268}">
  <a:tblStyle styleId="{AADD1FDF-C061-411E-B7AB-0C32DFB04268}"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65E046-78DF-4F4C-842D-F865CBB16D9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32" autoAdjust="0"/>
  </p:normalViewPr>
  <p:slideViewPr>
    <p:cSldViewPr snapToGrid="0">
      <p:cViewPr varScale="1">
        <p:scale>
          <a:sx n="99" d="100"/>
          <a:sy n="99" d="100"/>
        </p:scale>
        <p:origin x="333"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casa.gov.au/knowyourdrone/drone-rules"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dfat.gov.au/trade/agreements/in-force/ausfta/Pages/australia-united-states-fta" TargetMode="External"/><Relationship Id="rId4" Type="http://schemas.openxmlformats.org/officeDocument/2006/relationships/hyperlink" Target="https://www.faa.gov/uas/media/Part_107_Summary.pdf"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dfat.gov.au/trade/agreements/in-force/ausfta/Pages/australia-united-states-ft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ciencedirect.com/science/article/abs/pii/S037842900700113X"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statista-com.proxygw.wrlc.org/forecasts/1147038/internet-connection-speed-by-country"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minister.infrastructure.gov.au/fletcher/media-release/45-billion-nbn-investment-bring-ultra-fast-broadband-millions-families-and-businesses-and-create-25000-jobs" TargetMode="External"/><Relationship Id="rId4" Type="http://schemas.openxmlformats.org/officeDocument/2006/relationships/hyperlink" Target="https://www.agriculture.gov.au/abares/research-topics/productivity/productivity-publications/ict-use-summary#downloa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consortiumland.com/investors/variations-in-farm-size-across-the-australian-wheatbelt/"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agriculture.gov.au/abares/research-topics/productivity/productivity-publications/ict-use-summary#downloa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savvysme.com.au/article/6-how-to-measure-the-cost-of-print-advertising"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www.webapex.com.au/google-ads-cost" TargetMode="External"/><Relationship Id="rId5" Type="http://schemas.openxmlformats.org/officeDocument/2006/relationships/hyperlink" Target="https://astonsocial.com.au/guide/how-much-does-social-media-marketing-cost" TargetMode="External"/><Relationship Id="rId4" Type="http://schemas.openxmlformats.org/officeDocument/2006/relationships/hyperlink" Target="https://www.logicsofts.com.au/television-advertising-costs-australia.htm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riseabove.com.au/pix4d-ag-drone-mapping-software-for-precision-agri"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riseabove.com.au/sentera-phantom-4-pro-ndvi-camera-upgrade"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abf.gov.au/importing-exporting-and-manufacturing/importing/cost-of-importing-goods/gst-and-other-taxes"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abf.gov.au/importing-exporting-and-manufacturing/importing/cost-of-importing-goods" TargetMode="External"/><Relationship Id="rId4" Type="http://schemas.openxmlformats.org/officeDocument/2006/relationships/hyperlink" Target="https://www.icontainers.com/quotes/FCL/USLAX/PORT/US/AUSYD/PORT/AU/"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spacely.com.au/grenfell-street/private-office-space12292"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riseabove.com.au/sentera-phantom-4-pro-ndvi-camera-upgrade"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sentera.com/sentera-fieldagent-analytics-toolset-expands-to-include-tassel-counts/#:~:text=Availability%20and%20Pricing,or%20part%20of%20a%20field" TargetMode="External"/><Relationship Id="rId4" Type="http://schemas.openxmlformats.org/officeDocument/2006/relationships/hyperlink" Target="https://www.riseabove.com.au/slantview-analytics-for-slantrange-3p"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knoema.com/atlas/Australia/topics/Education/Literacy/Adult-literacy-rate?compareTo=CN,CL,MX,TH"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veganaustralia.org.au/impact_of_a_vegan_agricultural_system_on_land_us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www.agric.wa.gov.au/sites/gateway/files/Crop%20and%20climate%20suitability%20for%20the%20Midlands%20area%20of%20Western%20Australia%20-%20RMTR%20405%20%28PDF%204.6MB%29.pdf" TargetMode="External"/><Relationship Id="rId5" Type="http://schemas.openxmlformats.org/officeDocument/2006/relationships/hyperlink" Target="https://www.internationalstudent.com/study_australia/living_in_australia/map-climate/" TargetMode="External"/><Relationship Id="rId4" Type="http://schemas.openxmlformats.org/officeDocument/2006/relationships/hyperlink" Target="https://www.farmonline.com.au/story/5048348/seven-crops-probably-not-in-your-rota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1d794d34d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1d794d34d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c1c59e64b7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c1c59e64b7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1c59e64b7_2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1c59e64b7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a:latin typeface="Lato"/>
                <a:ea typeface="Lato"/>
                <a:cs typeface="Lato"/>
                <a:sym typeface="Lato"/>
              </a:rPr>
              <a:t>Drone Rules</a:t>
            </a:r>
            <a:r>
              <a:rPr lang="en" sz="1150">
                <a:solidFill>
                  <a:srgbClr val="4A86E8"/>
                </a:solidFill>
                <a:latin typeface="Lato"/>
                <a:ea typeface="Lato"/>
                <a:cs typeface="Lato"/>
                <a:sym typeface="Lato"/>
              </a:rPr>
              <a:t>, </a:t>
            </a:r>
            <a:r>
              <a:rPr lang="en" sz="1150" u="sng">
                <a:solidFill>
                  <a:srgbClr val="4A86E8"/>
                </a:solidFill>
                <a:hlinkClick r:id="rId3">
                  <a:extLst>
                    <a:ext uri="{A12FA001-AC4F-418D-AE19-62706E023703}">
                      <ahyp:hlinkClr xmlns:ahyp="http://schemas.microsoft.com/office/drawing/2018/hyperlinkcolor" val="tx"/>
                    </a:ext>
                  </a:extLst>
                </a:hlinkClick>
              </a:rPr>
              <a:t>https://www.casa.gov.au/knowyourdrone/drone-rules</a:t>
            </a:r>
            <a:r>
              <a:rPr lang="en" sz="1150" u="sng">
                <a:solidFill>
                  <a:srgbClr val="4A86E8"/>
                </a:solidFill>
              </a:rPr>
              <a:t> </a:t>
            </a:r>
            <a:endParaRPr sz="1150" u="sng">
              <a:solidFill>
                <a:srgbClr val="4A86E8"/>
              </a:solidFill>
            </a:endParaRPr>
          </a:p>
          <a:p>
            <a:pPr marL="0" lvl="0" indent="0" algn="l" rtl="0">
              <a:spcBef>
                <a:spcPts val="1200"/>
              </a:spcBef>
              <a:spcAft>
                <a:spcPts val="0"/>
              </a:spcAft>
              <a:buNone/>
            </a:pPr>
            <a:r>
              <a:rPr lang="en" sz="1150">
                <a:latin typeface="Lato"/>
                <a:ea typeface="Lato"/>
                <a:cs typeface="Lato"/>
                <a:sym typeface="Lato"/>
              </a:rPr>
              <a:t>SUMMARY OF SMALL UNMANNED AIRCRAFT RULE (PART 107),</a:t>
            </a:r>
            <a:r>
              <a:rPr lang="en" sz="1150" u="sng"/>
              <a:t> </a:t>
            </a:r>
            <a:r>
              <a:rPr lang="en" sz="1150" u="sng">
                <a:solidFill>
                  <a:srgbClr val="4A86E8"/>
                </a:solidFill>
                <a:hlinkClick r:id="rId4">
                  <a:extLst>
                    <a:ext uri="{A12FA001-AC4F-418D-AE19-62706E023703}">
                      <ahyp:hlinkClr xmlns:ahyp="http://schemas.microsoft.com/office/drawing/2018/hyperlinkcolor" val="tx"/>
                    </a:ext>
                  </a:extLst>
                </a:hlinkClick>
              </a:rPr>
              <a:t>https://www.faa.gov/uas/media/Part_107_Summary.pdf</a:t>
            </a:r>
            <a:endParaRPr sz="1150" u="sng"/>
          </a:p>
          <a:p>
            <a:pPr marL="0" lvl="0" indent="0" algn="l" rtl="0">
              <a:lnSpc>
                <a:spcPct val="130000"/>
              </a:lnSpc>
              <a:spcBef>
                <a:spcPts val="1200"/>
              </a:spcBef>
              <a:spcAft>
                <a:spcPts val="0"/>
              </a:spcAft>
              <a:buNone/>
            </a:pPr>
            <a:r>
              <a:rPr lang="en" sz="1150">
                <a:latin typeface="Lato"/>
                <a:ea typeface="Lato"/>
                <a:cs typeface="Lato"/>
                <a:sym typeface="Lato"/>
              </a:rPr>
              <a:t>Australia-United States FTA,</a:t>
            </a:r>
            <a:endParaRPr sz="2300" b="1">
              <a:highlight>
                <a:srgbClr val="FFFFFF"/>
              </a:highlight>
            </a:endParaRPr>
          </a:p>
          <a:p>
            <a:pPr marL="0" lvl="0" indent="0" algn="l" rtl="0">
              <a:spcBef>
                <a:spcPts val="0"/>
              </a:spcBef>
              <a:spcAft>
                <a:spcPts val="1200"/>
              </a:spcAft>
              <a:buClr>
                <a:schemeClr val="dk1"/>
              </a:buClr>
              <a:buSzPts val="1100"/>
              <a:buFont typeface="Arial"/>
              <a:buNone/>
            </a:pPr>
            <a:r>
              <a:rPr lang="en" sz="1150" u="sng">
                <a:solidFill>
                  <a:srgbClr val="4A86E8"/>
                </a:solidFill>
                <a:hlinkClick r:id="rId5">
                  <a:extLst>
                    <a:ext uri="{A12FA001-AC4F-418D-AE19-62706E023703}">
                      <ahyp:hlinkClr xmlns:ahyp="http://schemas.microsoft.com/office/drawing/2018/hyperlinkcolor" val="tx"/>
                    </a:ext>
                  </a:extLst>
                </a:hlinkClick>
              </a:rPr>
              <a:t>https://www.dfat.gov.au/trade/agreements/in-force/ausfta/Pages/australia-united-states-fta</a:t>
            </a:r>
            <a:r>
              <a:rPr lang="en" sz="1150" u="sng">
                <a:solidFill>
                  <a:srgbClr val="4A86E8"/>
                </a:solidFill>
              </a:rPr>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1c59e64b7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1c59e64b7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a:buNone/>
            </a:pPr>
            <a:r>
              <a:rPr lang="en" sz="1150">
                <a:solidFill>
                  <a:schemeClr val="dk1"/>
                </a:solidFill>
                <a:latin typeface="Lato"/>
                <a:ea typeface="Lato"/>
                <a:cs typeface="Lato"/>
                <a:sym typeface="Lato"/>
              </a:rPr>
              <a:t>Australia-United States FTA,</a:t>
            </a:r>
            <a:endParaRPr sz="2300" b="1">
              <a:solidFill>
                <a:schemeClr val="dk1"/>
              </a:solidFill>
              <a:highlight>
                <a:srgbClr val="FFFFFF"/>
              </a:highlight>
            </a:endParaRPr>
          </a:p>
          <a:p>
            <a:pPr marL="0" lvl="0" indent="0" algn="l" rtl="0">
              <a:spcBef>
                <a:spcPts val="0"/>
              </a:spcBef>
              <a:spcAft>
                <a:spcPts val="1200"/>
              </a:spcAft>
              <a:buClr>
                <a:schemeClr val="dk1"/>
              </a:buClr>
              <a:buSzPts val="1100"/>
              <a:buFont typeface="Arial"/>
              <a:buNone/>
            </a:pPr>
            <a:r>
              <a:rPr lang="en" sz="1150" u="sng">
                <a:solidFill>
                  <a:srgbClr val="4A86E8"/>
                </a:solidFill>
                <a:hlinkClick r:id="rId3">
                  <a:extLst>
                    <a:ext uri="{A12FA001-AC4F-418D-AE19-62706E023703}">
                      <ahyp:hlinkClr xmlns:ahyp="http://schemas.microsoft.com/office/drawing/2018/hyperlinkcolor" val="tx"/>
                    </a:ext>
                  </a:extLst>
                </a:hlinkClick>
              </a:rPr>
              <a:t>https://www.dfat.gov.au/trade/agreements/in-force/ausfta/Pages/australia-united-states-fta</a:t>
            </a:r>
            <a:r>
              <a:rPr lang="en" sz="1150" u="sng">
                <a:solidFill>
                  <a:srgbClr val="4A86E8"/>
                </a:solidFill>
              </a:rPr>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38a8166b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38a8166b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u="sng">
                <a:solidFill>
                  <a:srgbClr val="7890CD"/>
                </a:solidFill>
                <a:latin typeface="Lato"/>
                <a:ea typeface="Lato"/>
                <a:cs typeface="Lato"/>
                <a:sym typeface="Lato"/>
              </a:rPr>
              <a:t>https://www.agriculture.purdue.edu/SSMC/newsletters/March03_GlimpseofPrecisionAgricultureAustralia_gregedit1.htm#:~:text=The%20most%20surprising%20aspect%20of,the%20ends%20of%20the%20field.</a:t>
            </a:r>
            <a:endParaRPr sz="1300" u="sng">
              <a:solidFill>
                <a:srgbClr val="7890CD"/>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300" u="sng">
              <a:solidFill>
                <a:srgbClr val="7890CD"/>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300" u="sng">
                <a:solidFill>
                  <a:srgbClr val="7890CD"/>
                </a:solidFill>
                <a:latin typeface="Lato"/>
                <a:ea typeface="Lato"/>
                <a:cs typeface="Lato"/>
                <a:sym typeface="Lato"/>
                <a:hlinkClick r:id="rId3">
                  <a:extLst>
                    <a:ext uri="{A12FA001-AC4F-418D-AE19-62706E023703}">
                      <ahyp:hlinkClr xmlns:ahyp="http://schemas.microsoft.com/office/drawing/2018/hyperlinkcolor" val="tx"/>
                    </a:ext>
                  </a:extLst>
                </a:hlinkClick>
              </a:rPr>
              <a:t>https://www.sciencedirect.com/science/article/abs/pii/S037842900700113X</a:t>
            </a:r>
            <a:endParaRPr sz="1200" b="1" u="sng">
              <a:solidFill>
                <a:srgbClr val="0000FF"/>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300" u="sng">
              <a:solidFill>
                <a:srgbClr val="7890CD"/>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300" u="sng">
                <a:solidFill>
                  <a:srgbClr val="7890CD"/>
                </a:solidFill>
                <a:latin typeface="Lato"/>
                <a:ea typeface="Lato"/>
                <a:cs typeface="Lato"/>
                <a:sym typeface="Lato"/>
              </a:rPr>
              <a:t>https://www.researchgate.net/publication/262706376_Precision_agriculture_in_Australia_present_status_and_recent_developments</a:t>
            </a:r>
            <a:endParaRPr sz="1300" u="sng">
              <a:solidFill>
                <a:srgbClr val="7890CD"/>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9c31d18d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79c31d18d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9c31d18d2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79c31d18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1c59e64b7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c1c59e64b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1c59e64b7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1c59e64b7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u="sng">
                <a:solidFill>
                  <a:srgbClr val="7890CD"/>
                </a:solidFill>
                <a:latin typeface="Lato"/>
                <a:ea typeface="Lato"/>
                <a:cs typeface="Lato"/>
                <a:sym typeface="Lato"/>
                <a:hlinkClick r:id="rId3">
                  <a:extLst>
                    <a:ext uri="{A12FA001-AC4F-418D-AE19-62706E023703}">
                      <ahyp:hlinkClr xmlns:ahyp="http://schemas.microsoft.com/office/drawing/2018/hyperlinkcolor" val="tx"/>
                    </a:ext>
                  </a:extLst>
                </a:hlinkClick>
              </a:rPr>
              <a:t>https://www-statista-com.proxygw.wrlc.org/forecasts/1147038/internet-connection-speed-by-country</a:t>
            </a:r>
            <a:endParaRPr>
              <a:solidFill>
                <a:srgbClr val="FF0000"/>
              </a:solidFill>
            </a:endParaRPr>
          </a:p>
          <a:p>
            <a:pPr marL="0" lvl="0" indent="0" algn="l" rtl="0">
              <a:lnSpc>
                <a:spcPct val="115000"/>
              </a:lnSpc>
              <a:spcBef>
                <a:spcPts val="0"/>
              </a:spcBef>
              <a:spcAft>
                <a:spcPts val="0"/>
              </a:spcAft>
              <a:buNone/>
            </a:pPr>
            <a:r>
              <a:rPr lang="en" sz="1300" u="sng">
                <a:solidFill>
                  <a:srgbClr val="7890CD"/>
                </a:solidFill>
                <a:latin typeface="Lato"/>
                <a:ea typeface="Lato"/>
                <a:cs typeface="Lato"/>
                <a:sym typeface="Lato"/>
                <a:hlinkClick r:id="rId4">
                  <a:extLst>
                    <a:ext uri="{A12FA001-AC4F-418D-AE19-62706E023703}">
                      <ahyp:hlinkClr xmlns:ahyp="http://schemas.microsoft.com/office/drawing/2018/hyperlinkcolor" val="tx"/>
                    </a:ext>
                  </a:extLst>
                </a:hlinkClick>
              </a:rPr>
              <a:t>https://www.agriculture.gov.au/abares/research-topics/productivity/productivity-publications/ict-use-summary#download</a:t>
            </a:r>
            <a:endParaRPr>
              <a:solidFill>
                <a:srgbClr val="FF0000"/>
              </a:solidFill>
            </a:endParaRPr>
          </a:p>
          <a:p>
            <a:pPr marL="0" lvl="0" indent="0" algn="l" rtl="0">
              <a:lnSpc>
                <a:spcPct val="115000"/>
              </a:lnSpc>
              <a:spcBef>
                <a:spcPts val="0"/>
              </a:spcBef>
              <a:spcAft>
                <a:spcPts val="0"/>
              </a:spcAft>
              <a:buNone/>
            </a:pPr>
            <a:r>
              <a:rPr lang="en" u="sng">
                <a:solidFill>
                  <a:schemeClr val="hlink"/>
                </a:solidFill>
                <a:hlinkClick r:id="rId5"/>
              </a:rPr>
              <a:t>https://minister.infrastructure.gov.au/fletcher/media-release/45-billion-nbn-investment-bring-ultra-fast-broadband-millions-families-and-businesses-and-create-25000-jobs</a:t>
            </a:r>
            <a:endParaRPr>
              <a:solidFill>
                <a:srgbClr val="FF0000"/>
              </a:solidFill>
            </a:endParaRPr>
          </a:p>
          <a:p>
            <a:pPr marL="0" lvl="0" indent="0" algn="l" rtl="0">
              <a:lnSpc>
                <a:spcPct val="115000"/>
              </a:lnSpc>
              <a:spcBef>
                <a:spcPts val="0"/>
              </a:spcBef>
              <a:spcAft>
                <a:spcPts val="0"/>
              </a:spcAft>
              <a:buClr>
                <a:schemeClr val="dk1"/>
              </a:buClr>
              <a:buSzPts val="1100"/>
              <a:buFont typeface="Arial"/>
              <a:buNone/>
            </a:pPr>
            <a:endParaRPr>
              <a:solidFill>
                <a:srgbClr val="FF0000"/>
              </a:solidFill>
            </a:endParaRPr>
          </a:p>
          <a:p>
            <a:pPr marL="0" lvl="0" indent="0" algn="l" rtl="0">
              <a:lnSpc>
                <a:spcPct val="115000"/>
              </a:lnSpc>
              <a:spcBef>
                <a:spcPts val="0"/>
              </a:spcBef>
              <a:spcAft>
                <a:spcPts val="0"/>
              </a:spcAft>
              <a:buClr>
                <a:schemeClr val="dk1"/>
              </a:buClr>
              <a:buSzPts val="1100"/>
              <a:buFont typeface="Arial"/>
              <a:buNone/>
            </a:pPr>
            <a:endParaRPr>
              <a:solidFill>
                <a:srgbClr val="FF0000"/>
              </a:solidFill>
            </a:endParaRPr>
          </a:p>
          <a:p>
            <a:pPr marL="0" lvl="0" indent="0" algn="l" rtl="0">
              <a:lnSpc>
                <a:spcPct val="115000"/>
              </a:lnSpc>
              <a:spcBef>
                <a:spcPts val="0"/>
              </a:spcBef>
              <a:spcAft>
                <a:spcPts val="0"/>
              </a:spcAft>
              <a:buClr>
                <a:schemeClr val="dk1"/>
              </a:buClr>
              <a:buSzPts val="1100"/>
              <a:buFont typeface="Arial"/>
              <a:buNone/>
            </a:pPr>
            <a:endParaRPr>
              <a:solidFill>
                <a:srgbClr val="FF0000"/>
              </a:solidFill>
            </a:endParaRPr>
          </a:p>
          <a:p>
            <a:pPr marL="0" lvl="0" indent="0" algn="l" rtl="0">
              <a:lnSpc>
                <a:spcPct val="115000"/>
              </a:lnSpc>
              <a:spcBef>
                <a:spcPts val="0"/>
              </a:spcBef>
              <a:spcAft>
                <a:spcPts val="0"/>
              </a:spcAft>
              <a:buClr>
                <a:schemeClr val="dk1"/>
              </a:buClr>
              <a:buSzPts val="1100"/>
              <a:buFont typeface="Arial"/>
              <a:buNone/>
            </a:pPr>
            <a:endParaRPr>
              <a:solidFill>
                <a:srgbClr val="FF0000"/>
              </a:solidFill>
            </a:endParaRPr>
          </a:p>
          <a:p>
            <a:pPr marL="0" lvl="0" indent="0" algn="l" rtl="0">
              <a:lnSpc>
                <a:spcPct val="115000"/>
              </a:lnSpc>
              <a:spcBef>
                <a:spcPts val="0"/>
              </a:spcBef>
              <a:spcAft>
                <a:spcPts val="0"/>
              </a:spcAft>
              <a:buClr>
                <a:schemeClr val="dk1"/>
              </a:buClr>
              <a:buSzPts val="1100"/>
              <a:buFont typeface="Arial"/>
              <a:buNone/>
            </a:pPr>
            <a:endParaRPr>
              <a:solidFill>
                <a:srgbClr val="FF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9c31d18d2_4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9c31d18d2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38a8166b4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c38a8166b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1c59e64b7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1c59e64b7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c1c59e64b7_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c1c59e64b7_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http://www.consortiumland.com/investors/variations-in-farm-size-across-the-australian-wheatbelt/</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c1d794d3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c1d794d3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dirty="0"/>
              <a:t>From last  slide we can see the marke size of Australia is very large, so how we increase our sales in this market? Nowadays, Social media is commonly used by many people and companies to develop a company image, market products and communicate with customers (ABS 2017a). So digital marketing is a good way to promotion our products definitely. However, as you can see from the picture on the left side, it shows the proportion of farms online presence by industry that in some industry, relatively few farms reported having a web presence (6 per cent), or a social media presence (5 per cent) or both (2 per cent). So, we highly suggested to market in both traditional way by putting ads on newspapers, tv or radio and digital way advertising on facebook, twitter, and google search.</a:t>
            </a:r>
          </a:p>
          <a:p>
            <a:pPr marL="0" lvl="0" indent="0" algn="l" rtl="0">
              <a:lnSpc>
                <a:spcPct val="115000"/>
              </a:lnSpc>
              <a:spcBef>
                <a:spcPts val="1200"/>
              </a:spcBef>
              <a:spcAft>
                <a:spcPts val="0"/>
              </a:spcAft>
              <a:buNone/>
            </a:pPr>
            <a:endParaRPr dirty="0"/>
          </a:p>
          <a:p>
            <a:pPr marL="0" lvl="0" indent="0" algn="l" rtl="0">
              <a:lnSpc>
                <a:spcPct val="115000"/>
              </a:lnSpc>
              <a:spcBef>
                <a:spcPts val="1200"/>
              </a:spcBef>
              <a:spcAft>
                <a:spcPts val="0"/>
              </a:spcAft>
              <a:buClr>
                <a:schemeClr val="dk1"/>
              </a:buClr>
              <a:buSzPts val="1100"/>
              <a:buFont typeface="Arial"/>
              <a:buNone/>
            </a:pPr>
            <a:r>
              <a:rPr lang="en" sz="1300" u="sng" dirty="0">
                <a:solidFill>
                  <a:srgbClr val="7890CD"/>
                </a:solidFill>
                <a:latin typeface="Lato"/>
                <a:ea typeface="Lato"/>
                <a:cs typeface="Lato"/>
                <a:sym typeface="Lato"/>
                <a:hlinkClick r:id="rId3">
                  <a:extLst>
                    <a:ext uri="{A12FA001-AC4F-418D-AE19-62706E023703}">
                      <ahyp:hlinkClr xmlns:ahyp="http://schemas.microsoft.com/office/drawing/2018/hyperlinkcolor" val="tx"/>
                    </a:ext>
                  </a:extLst>
                </a:hlinkClick>
              </a:rPr>
              <a:t>https://www.agriculture.gov.au/abares/research-topics/productivity/productivity-publications/ict-use-summary#download</a:t>
            </a:r>
            <a:endParaRPr lang="en" sz="1300" u="sng" dirty="0">
              <a:solidFill>
                <a:srgbClr val="7890CD"/>
              </a:solidFill>
              <a:latin typeface="Lato"/>
              <a:ea typeface="Lato"/>
              <a:cs typeface="Lato"/>
              <a:sym typeface="Lato"/>
            </a:endParaRPr>
          </a:p>
          <a:p>
            <a:pPr marL="0" lvl="0" indent="0" algn="l" rtl="0">
              <a:lnSpc>
                <a:spcPct val="115000"/>
              </a:lnSpc>
              <a:spcBef>
                <a:spcPts val="1200"/>
              </a:spcBef>
              <a:spcAft>
                <a:spcPts val="0"/>
              </a:spcAft>
              <a:buClr>
                <a:schemeClr val="dk1"/>
              </a:buClr>
              <a:buSzPts val="1100"/>
              <a:buFont typeface="Arial"/>
              <a:buNone/>
            </a:pPr>
            <a:endParaRPr dirty="0"/>
          </a:p>
          <a:p>
            <a:pPr marL="0" lvl="0" indent="0" algn="l" rtl="0">
              <a:lnSpc>
                <a:spcPct val="115000"/>
              </a:lnSpc>
              <a:spcBef>
                <a:spcPts val="1200"/>
              </a:spcBef>
              <a:spcAft>
                <a:spcPts val="0"/>
              </a:spcAft>
              <a:buClr>
                <a:schemeClr val="dk1"/>
              </a:buClr>
              <a:buSzPts val="1100"/>
              <a:buFont typeface="Arial"/>
              <a:buNone/>
            </a:pPr>
            <a:r>
              <a:rPr lang="en" dirty="0"/>
              <a:t> </a:t>
            </a:r>
            <a:endParaRPr dirty="0"/>
          </a:p>
          <a:p>
            <a:pPr marL="0" lvl="0" indent="0" algn="l" rtl="0">
              <a:spcBef>
                <a:spcPts val="120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c1e6363752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c1e636375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Here is the estimated price for each marketing platform. We could choose a best combination to maximize our promotion sales.</a:t>
            </a:r>
            <a:endParaRPr/>
          </a:p>
          <a:p>
            <a:pPr marL="0" lvl="0" indent="0" algn="l" rtl="0">
              <a:lnSpc>
                <a:spcPct val="115000"/>
              </a:lnSpc>
              <a:spcBef>
                <a:spcPts val="1200"/>
              </a:spcBef>
              <a:spcAft>
                <a:spcPts val="0"/>
              </a:spcAft>
              <a:buNone/>
            </a:pPr>
            <a:r>
              <a:rPr lang="en"/>
              <a:t>Newspaper: </a:t>
            </a:r>
            <a:r>
              <a:rPr lang="en" u="sng">
                <a:solidFill>
                  <a:schemeClr val="hlink"/>
                </a:solidFill>
                <a:hlinkClick r:id="rId3"/>
              </a:rPr>
              <a:t>https://www.savvysme.com.au/article/6-how-to-measure-the-cost-of-print-advertising</a:t>
            </a:r>
            <a:endParaRPr/>
          </a:p>
          <a:p>
            <a:pPr marL="0" lvl="0" indent="0" algn="l" rtl="0">
              <a:lnSpc>
                <a:spcPct val="115000"/>
              </a:lnSpc>
              <a:spcBef>
                <a:spcPts val="1200"/>
              </a:spcBef>
              <a:spcAft>
                <a:spcPts val="0"/>
              </a:spcAft>
              <a:buNone/>
            </a:pPr>
            <a:r>
              <a:rPr lang="en"/>
              <a:t>TV: </a:t>
            </a:r>
            <a:r>
              <a:rPr lang="en" u="sng">
                <a:solidFill>
                  <a:schemeClr val="hlink"/>
                </a:solidFill>
                <a:hlinkClick r:id="rId4"/>
              </a:rPr>
              <a:t>https://www.logicsofts.com.au/television-advertising-costs-australia.html/</a:t>
            </a:r>
            <a:endParaRPr/>
          </a:p>
          <a:p>
            <a:pPr marL="0" lvl="0" indent="0" algn="l" rtl="0">
              <a:lnSpc>
                <a:spcPct val="115000"/>
              </a:lnSpc>
              <a:spcBef>
                <a:spcPts val="1200"/>
              </a:spcBef>
              <a:spcAft>
                <a:spcPts val="0"/>
              </a:spcAft>
              <a:buNone/>
            </a:pPr>
            <a:r>
              <a:rPr lang="en"/>
              <a:t>Social Media: </a:t>
            </a:r>
            <a:r>
              <a:rPr lang="en" u="sng">
                <a:solidFill>
                  <a:schemeClr val="hlink"/>
                </a:solidFill>
                <a:hlinkClick r:id="rId5"/>
              </a:rPr>
              <a:t>https://astonsocial.com.au/guide/how-much-does-social-media-marketing-cost</a:t>
            </a:r>
            <a:endParaRPr/>
          </a:p>
          <a:p>
            <a:pPr marL="0" lvl="0" indent="0" algn="l" rtl="0">
              <a:lnSpc>
                <a:spcPct val="115000"/>
              </a:lnSpc>
              <a:spcBef>
                <a:spcPts val="1200"/>
              </a:spcBef>
              <a:spcAft>
                <a:spcPts val="0"/>
              </a:spcAft>
              <a:buNone/>
            </a:pPr>
            <a:r>
              <a:rPr lang="en"/>
              <a:t>Webs: </a:t>
            </a:r>
            <a:r>
              <a:rPr lang="en" u="sng">
                <a:solidFill>
                  <a:schemeClr val="hlink"/>
                </a:solidFill>
                <a:hlinkClick r:id="rId6"/>
              </a:rPr>
              <a:t>https://www.webapex.com.au/google-ads-cost</a:t>
            </a:r>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bf457e1f4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bf457e1f4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50">
                <a:latin typeface="Lato"/>
                <a:ea typeface="Lato"/>
                <a:cs typeface="Lato"/>
                <a:sym typeface="Lato"/>
              </a:rPr>
              <a:t>Rise Above, Pix4Dfields - Drone Mapping Software for Precision Agriculture，</a:t>
            </a:r>
            <a:r>
              <a:rPr lang="en" sz="1150">
                <a:solidFill>
                  <a:srgbClr val="FFFFFF"/>
                </a:solidFill>
                <a:latin typeface="Lato"/>
                <a:ea typeface="Lato"/>
                <a:cs typeface="Lato"/>
                <a:sym typeface="Lato"/>
              </a:rPr>
              <a:t>, </a:t>
            </a:r>
            <a:r>
              <a:rPr lang="en" sz="1150" u="sng">
                <a:solidFill>
                  <a:srgbClr val="4A86E8"/>
                </a:solidFill>
                <a:hlinkClick r:id="rId3">
                  <a:extLst>
                    <a:ext uri="{A12FA001-AC4F-418D-AE19-62706E023703}">
                      <ahyp:hlinkClr xmlns:ahyp="http://schemas.microsoft.com/office/drawing/2018/hyperlinkcolor" val="tx"/>
                    </a:ext>
                  </a:extLst>
                </a:hlinkClick>
              </a:rPr>
              <a:t>https://www.riseabove.com.au/pix4d-ag-drone-mapping-software-for-precision-agri</a:t>
            </a:r>
            <a:r>
              <a:rPr lang="en" sz="1150" u="sng">
                <a:solidFill>
                  <a:srgbClr val="4A86E8"/>
                </a:solidFill>
              </a:rPr>
              <a:t> </a:t>
            </a:r>
            <a:endParaRPr sz="1150" u="sng">
              <a:solidFill>
                <a:srgbClr val="4A86E8"/>
              </a:solidFill>
            </a:endParaRPr>
          </a:p>
          <a:p>
            <a:pPr marL="0" lvl="0" indent="0" algn="l" rtl="0">
              <a:lnSpc>
                <a:spcPct val="110000"/>
              </a:lnSpc>
              <a:spcBef>
                <a:spcPts val="1200"/>
              </a:spcBef>
              <a:spcAft>
                <a:spcPts val="800"/>
              </a:spcAft>
              <a:buClr>
                <a:schemeClr val="dk1"/>
              </a:buClr>
              <a:buSzPts val="1100"/>
              <a:buFont typeface="Arial"/>
              <a:buNone/>
            </a:pPr>
            <a:r>
              <a:rPr lang="en" sz="1150">
                <a:latin typeface="Lato"/>
                <a:ea typeface="Lato"/>
                <a:cs typeface="Lato"/>
                <a:sym typeface="Lato"/>
              </a:rPr>
              <a:t>Rise Above, Sentera Phantom 4 Pro NDVI Camera Upgrade Kit</a:t>
            </a:r>
            <a:r>
              <a:rPr lang="en" sz="1150">
                <a:solidFill>
                  <a:srgbClr val="FFFFFF"/>
                </a:solidFill>
                <a:latin typeface="Lato"/>
                <a:ea typeface="Lato"/>
                <a:cs typeface="Lato"/>
                <a:sym typeface="Lato"/>
              </a:rPr>
              <a:t> </a:t>
            </a:r>
            <a:r>
              <a:rPr lang="en" sz="1150" u="sng">
                <a:solidFill>
                  <a:srgbClr val="4A86E8"/>
                </a:solidFill>
                <a:hlinkClick r:id="rId4">
                  <a:extLst>
                    <a:ext uri="{A12FA001-AC4F-418D-AE19-62706E023703}">
                      <ahyp:hlinkClr xmlns:ahyp="http://schemas.microsoft.com/office/drawing/2018/hyperlinkcolor" val="tx"/>
                    </a:ext>
                  </a:extLst>
                </a:hlinkClick>
              </a:rPr>
              <a:t>https://www.riseabove.com.au/sentera-phantom-4-pro-ndvi-camera-upgrade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c1c59e64b7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c1c59e64b7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GST(</a:t>
            </a:r>
            <a:r>
              <a:rPr lang="en" sz="950">
                <a:uFill>
                  <a:noFill/>
                </a:uFill>
                <a:latin typeface="Roboto"/>
                <a:ea typeface="Roboto"/>
                <a:cs typeface="Roboto"/>
                <a:sym typeface="Roboto"/>
                <a:hlinkClick r:id="rId3"/>
              </a:rPr>
              <a:t>Goods and Services Tax</a:t>
            </a:r>
            <a:r>
              <a:rPr lang="en"/>
              <a:t>)</a:t>
            </a:r>
            <a:endParaRPr/>
          </a:p>
          <a:p>
            <a:pPr marL="0" lvl="0" indent="0" algn="l" rtl="0">
              <a:lnSpc>
                <a:spcPct val="115000"/>
              </a:lnSpc>
              <a:spcBef>
                <a:spcPts val="0"/>
              </a:spcBef>
              <a:spcAft>
                <a:spcPts val="0"/>
              </a:spcAft>
              <a:buClr>
                <a:schemeClr val="dk1"/>
              </a:buClr>
              <a:buSzPts val="1100"/>
              <a:buFont typeface="Arial"/>
              <a:buNone/>
            </a:pPr>
            <a:r>
              <a:rPr lang="en" sz="1300">
                <a:latin typeface="Lato"/>
                <a:ea typeface="Lato"/>
                <a:cs typeface="Lato"/>
                <a:sym typeface="Lato"/>
              </a:rPr>
              <a:t>Quote result for FCL shipping cost:</a:t>
            </a:r>
            <a:endParaRPr sz="1300">
              <a:latin typeface="Lato"/>
              <a:ea typeface="Lato"/>
              <a:cs typeface="Lato"/>
              <a:sym typeface="Lato"/>
            </a:endParaRPr>
          </a:p>
          <a:p>
            <a:pPr marL="0" lvl="0" indent="0" algn="l" rtl="0">
              <a:lnSpc>
                <a:spcPct val="115000"/>
              </a:lnSpc>
              <a:spcBef>
                <a:spcPts val="1200"/>
              </a:spcBef>
              <a:spcAft>
                <a:spcPts val="0"/>
              </a:spcAft>
              <a:buClr>
                <a:schemeClr val="dk1"/>
              </a:buClr>
              <a:buSzPts val="1100"/>
              <a:buFont typeface="Arial"/>
              <a:buNone/>
            </a:pPr>
            <a:r>
              <a:rPr lang="en" sz="1300" u="sng">
                <a:solidFill>
                  <a:srgbClr val="7890CD"/>
                </a:solidFill>
                <a:latin typeface="Lato"/>
                <a:ea typeface="Lato"/>
                <a:cs typeface="Lato"/>
                <a:sym typeface="Lato"/>
                <a:hlinkClick r:id="rId4">
                  <a:extLst>
                    <a:ext uri="{A12FA001-AC4F-418D-AE19-62706E023703}">
                      <ahyp:hlinkClr xmlns:ahyp="http://schemas.microsoft.com/office/drawing/2018/hyperlinkcolor" val="tx"/>
                    </a:ext>
                  </a:extLst>
                </a:hlinkClick>
              </a:rPr>
              <a:t>https://www.icontainers.com/quotes/FCL/USLAX/PORT/US/AUSYD/PORT/AU/</a:t>
            </a:r>
            <a:endParaRPr sz="1300">
              <a:solidFill>
                <a:schemeClr val="lt1"/>
              </a:solidFill>
              <a:latin typeface="Lato"/>
              <a:ea typeface="Lato"/>
              <a:cs typeface="Lato"/>
              <a:sym typeface="Lato"/>
            </a:endParaRPr>
          </a:p>
          <a:p>
            <a:pPr marL="0" lvl="0" indent="0" algn="l" rtl="0">
              <a:lnSpc>
                <a:spcPct val="115000"/>
              </a:lnSpc>
              <a:spcBef>
                <a:spcPts val="1200"/>
              </a:spcBef>
              <a:spcAft>
                <a:spcPts val="0"/>
              </a:spcAft>
              <a:buClr>
                <a:schemeClr val="dk1"/>
              </a:buClr>
              <a:buSzPts val="1100"/>
              <a:buFont typeface="Arial"/>
              <a:buNone/>
            </a:pPr>
            <a:r>
              <a:rPr lang="en" sz="1300">
                <a:latin typeface="Lato"/>
                <a:ea typeface="Lato"/>
                <a:cs typeface="Lato"/>
                <a:sym typeface="Lato"/>
              </a:rPr>
              <a:t>Australian Border Force:</a:t>
            </a:r>
            <a:endParaRPr sz="1300">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300" u="sng">
                <a:solidFill>
                  <a:srgbClr val="7890CD"/>
                </a:solidFill>
                <a:latin typeface="Lato"/>
                <a:ea typeface="Lato"/>
                <a:cs typeface="Lato"/>
                <a:sym typeface="Lato"/>
                <a:hlinkClick r:id="rId5">
                  <a:extLst>
                    <a:ext uri="{A12FA001-AC4F-418D-AE19-62706E023703}">
                      <ahyp:hlinkClr xmlns:ahyp="http://schemas.microsoft.com/office/drawing/2018/hyperlinkcolor" val="tx"/>
                    </a:ext>
                  </a:extLst>
                </a:hlinkClick>
              </a:rPr>
              <a:t>https://www.abf.gov.au/importing-exporting-and-manufacturing/importing/cost-of-importing-goods</a:t>
            </a:r>
            <a:endParaRPr sz="1300">
              <a:solidFill>
                <a:schemeClr val="lt1"/>
              </a:solidFill>
              <a:latin typeface="Lato"/>
              <a:ea typeface="Lato"/>
              <a:cs typeface="Lato"/>
              <a:sym typeface="Lato"/>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1c59e64b7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1c59e64b7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Spacely, </a:t>
            </a:r>
            <a:r>
              <a:rPr lang="en" sz="1150" u="sng">
                <a:solidFill>
                  <a:schemeClr val="hlink"/>
                </a:solidFill>
                <a:hlinkClick r:id="rId3"/>
              </a:rPr>
              <a:t>https://www.spacely.com.au/grenfell-street/private-office-space12292</a:t>
            </a:r>
            <a:r>
              <a:rPr lang="en" sz="1150">
                <a:solidFill>
                  <a:schemeClr val="dk1"/>
                </a:solidFill>
              </a:rPr>
              <a:t> </a:t>
            </a:r>
            <a:endParaRPr sz="115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bf457e1f4b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bf457e1f4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c14b2ecf7d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c14b2ecf7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c1c59e64b7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c1c59e64b7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dk1"/>
              </a:buClr>
              <a:buSzPts val="1100"/>
              <a:buFont typeface="Arial"/>
              <a:buNone/>
            </a:pPr>
            <a:r>
              <a:rPr lang="en" sz="1150" b="1">
                <a:latin typeface="Lato"/>
                <a:ea typeface="Lato"/>
                <a:cs typeface="Lato"/>
                <a:sym typeface="Lato"/>
              </a:rPr>
              <a:t>Rise Above, Sentera Phantom 4 Pro NDVI Camera Upgrade Ki</a:t>
            </a:r>
            <a:r>
              <a:rPr lang="en" sz="1150">
                <a:latin typeface="Lato"/>
                <a:ea typeface="Lato"/>
                <a:cs typeface="Lato"/>
                <a:sym typeface="Lato"/>
              </a:rPr>
              <a:t>t, </a:t>
            </a:r>
            <a:r>
              <a:rPr lang="en" sz="1150">
                <a:solidFill>
                  <a:srgbClr val="FFFFFF"/>
                </a:solidFill>
                <a:latin typeface="Lato"/>
                <a:ea typeface="Lato"/>
                <a:cs typeface="Lato"/>
                <a:sym typeface="Lato"/>
              </a:rPr>
              <a:t> </a:t>
            </a:r>
            <a:r>
              <a:rPr lang="en" sz="1150" u="sng">
                <a:solidFill>
                  <a:srgbClr val="4A86E8"/>
                </a:solidFill>
                <a:hlinkClick r:id="rId3">
                  <a:extLst>
                    <a:ext uri="{A12FA001-AC4F-418D-AE19-62706E023703}">
                      <ahyp:hlinkClr xmlns:ahyp="http://schemas.microsoft.com/office/drawing/2018/hyperlinkcolor" val="tx"/>
                    </a:ext>
                  </a:extLst>
                </a:hlinkClick>
              </a:rPr>
              <a:t>https://www.riseabove.com.au/sentera-phantom-4-pro-ndvi-camera-upgrade</a:t>
            </a:r>
            <a:r>
              <a:rPr lang="en" sz="2800">
                <a:solidFill>
                  <a:schemeClr val="dk1"/>
                </a:solidFill>
              </a:rPr>
              <a:t>  </a:t>
            </a:r>
            <a:endParaRPr sz="1150" u="sng">
              <a:solidFill>
                <a:srgbClr val="4A86E8"/>
              </a:solidFill>
            </a:endParaRPr>
          </a:p>
          <a:p>
            <a:pPr marL="0" lvl="0" indent="0" algn="l" rtl="0">
              <a:spcBef>
                <a:spcPts val="800"/>
              </a:spcBef>
              <a:spcAft>
                <a:spcPts val="0"/>
              </a:spcAft>
              <a:buClr>
                <a:schemeClr val="dk1"/>
              </a:buClr>
              <a:buSzPts val="1100"/>
              <a:buFont typeface="Arial"/>
              <a:buNone/>
            </a:pPr>
            <a:r>
              <a:rPr lang="en" sz="1150"/>
              <a:t>Rise Above - Slantview Analytics for Slantrange 3P</a:t>
            </a:r>
            <a:endParaRPr sz="1150"/>
          </a:p>
          <a:p>
            <a:pPr marL="0" lvl="0" indent="0" algn="l" rtl="0">
              <a:spcBef>
                <a:spcPts val="0"/>
              </a:spcBef>
              <a:spcAft>
                <a:spcPts val="0"/>
              </a:spcAft>
              <a:buClr>
                <a:schemeClr val="dk1"/>
              </a:buClr>
              <a:buSzPts val="1100"/>
              <a:buFont typeface="Arial"/>
              <a:buNone/>
            </a:pPr>
            <a:r>
              <a:rPr lang="en" sz="1150" u="sng">
                <a:solidFill>
                  <a:srgbClr val="4A86E8"/>
                </a:solidFill>
                <a:hlinkClick r:id="rId4">
                  <a:extLst>
                    <a:ext uri="{A12FA001-AC4F-418D-AE19-62706E023703}">
                      <ahyp:hlinkClr xmlns:ahyp="http://schemas.microsoft.com/office/drawing/2018/hyperlinkcolor" val="tx"/>
                    </a:ext>
                  </a:extLst>
                </a:hlinkClick>
              </a:rPr>
              <a:t>https://www.riseabove.com.au/slantview-analytics-for-slantrange-3p</a:t>
            </a:r>
            <a:r>
              <a:rPr lang="en" sz="1150">
                <a:solidFill>
                  <a:srgbClr val="4A86E8"/>
                </a:solidFill>
              </a:rPr>
              <a:t> </a:t>
            </a:r>
            <a:endParaRPr sz="1150">
              <a:solidFill>
                <a:srgbClr val="4A86E8"/>
              </a:solidFill>
            </a:endParaRPr>
          </a:p>
          <a:p>
            <a:pPr marL="0" lvl="0" indent="0" algn="l" rtl="0">
              <a:spcBef>
                <a:spcPts val="0"/>
              </a:spcBef>
              <a:spcAft>
                <a:spcPts val="0"/>
              </a:spcAft>
              <a:buClr>
                <a:schemeClr val="dk1"/>
              </a:buClr>
              <a:buSzPts val="1100"/>
              <a:buFont typeface="Arial"/>
              <a:buNone/>
            </a:pPr>
            <a:endParaRPr sz="1300">
              <a:latin typeface="Lato"/>
              <a:ea typeface="Lato"/>
              <a:cs typeface="Lato"/>
              <a:sym typeface="Lato"/>
            </a:endParaRPr>
          </a:p>
          <a:p>
            <a:pPr marL="0" lvl="0" indent="0" algn="l" rtl="0">
              <a:spcBef>
                <a:spcPts val="0"/>
              </a:spcBef>
              <a:spcAft>
                <a:spcPts val="0"/>
              </a:spcAft>
              <a:buClr>
                <a:schemeClr val="dk1"/>
              </a:buClr>
              <a:buSzPts val="1100"/>
              <a:buFont typeface="Arial"/>
              <a:buNone/>
            </a:pPr>
            <a:r>
              <a:rPr lang="en" sz="1300">
                <a:latin typeface="Lato"/>
                <a:ea typeface="Lato"/>
                <a:cs typeface="Lato"/>
                <a:sym typeface="Lato"/>
              </a:rPr>
              <a:t>Sentera FieldAgent Analytics Toolset Expands to Include Tassel Counts, </a:t>
            </a:r>
            <a:endParaRPr sz="1300">
              <a:latin typeface="Lato"/>
              <a:ea typeface="Lato"/>
              <a:cs typeface="Lato"/>
              <a:sym typeface="Lato"/>
            </a:endParaRPr>
          </a:p>
          <a:p>
            <a:pPr marL="0" lvl="0" indent="0" algn="l" rtl="0">
              <a:lnSpc>
                <a:spcPct val="115000"/>
              </a:lnSpc>
              <a:spcBef>
                <a:spcPts val="0"/>
              </a:spcBef>
              <a:spcAft>
                <a:spcPts val="0"/>
              </a:spcAft>
              <a:buClr>
                <a:schemeClr val="dk1"/>
              </a:buClr>
              <a:buSzPts val="1100"/>
              <a:buFont typeface="Arial"/>
              <a:buNone/>
            </a:pPr>
            <a:r>
              <a:rPr lang="en" sz="1400" u="sng">
                <a:solidFill>
                  <a:srgbClr val="7890CD"/>
                </a:solidFill>
                <a:hlinkClick r:id="rId5">
                  <a:extLst>
                    <a:ext uri="{A12FA001-AC4F-418D-AE19-62706E023703}">
                      <ahyp:hlinkClr xmlns:ahyp="http://schemas.microsoft.com/office/drawing/2018/hyperlinkcolor" val="tx"/>
                    </a:ext>
                  </a:extLst>
                </a:hlinkClick>
              </a:rPr>
              <a:t>https://sentera.com/sentera-fieldagent-analytics-toolset-expands-to-include-tassel-counts/#:~:text=Availability%20and%20Pricing,or%20part%20of%20a%20field</a:t>
            </a:r>
            <a:r>
              <a:rPr lang="en" sz="1400">
                <a:solidFill>
                  <a:schemeClr val="dk1"/>
                </a:solidFill>
              </a:rPr>
              <a:t> .</a:t>
            </a:r>
            <a:endParaRPr sz="1400">
              <a:solidFill>
                <a:schemeClr val="dk1"/>
              </a:solidFill>
            </a:endParaRPr>
          </a:p>
          <a:p>
            <a:pPr marL="0" lvl="0" indent="0" algn="l" rtl="0">
              <a:spcBef>
                <a:spcPts val="1200"/>
              </a:spcBef>
              <a:spcAft>
                <a:spcPts val="0"/>
              </a:spcAft>
              <a:buNone/>
            </a:pPr>
            <a:r>
              <a:rPr lang="en" sz="1400">
                <a:solidFill>
                  <a:schemeClr val="dk1"/>
                </a:solidFill>
              </a:rPr>
              <a:t> </a:t>
            </a:r>
            <a:endParaRPr sz="14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38a8166b4_6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38a8166b4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https://knoema.com/atlas/Australia/topics/Education/Literacy/Adult-literacy-rate?compareTo=CN,CL,MX,TH</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38a8166b4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38a8166b4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c38a8166b4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c38a8166b4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c1c59e64b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c1c59e64b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c1c59e64b7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c1c59e64b7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c38a8166b4_4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c38a8166b4_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1d794d34d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1d794d34d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1c59e64b7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1c59e64b7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c1c59e64b7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c1c59e64b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1d794d34d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1d794d34d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1d794d34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1d794d34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c1d794d34d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c1d794d34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4411"/>
              </a:lnSpc>
              <a:spcBef>
                <a:spcPts val="0"/>
              </a:spcBef>
              <a:spcAft>
                <a:spcPts val="0"/>
              </a:spcAft>
              <a:buClr>
                <a:schemeClr val="dk1"/>
              </a:buClr>
              <a:buSzPts val="1100"/>
              <a:buFont typeface="Arial"/>
              <a:buNone/>
            </a:pPr>
            <a:r>
              <a:rPr lang="en" sz="1150">
                <a:latin typeface="Lato"/>
                <a:ea typeface="Lato"/>
                <a:cs typeface="Lato"/>
                <a:sym typeface="Lato"/>
              </a:rPr>
              <a:t>Impact of a vegan agricultural system on land use,</a:t>
            </a:r>
            <a:r>
              <a:rPr lang="en" sz="1150">
                <a:solidFill>
                  <a:srgbClr val="FFFFFF"/>
                </a:solidFill>
                <a:latin typeface="Lato"/>
                <a:ea typeface="Lato"/>
                <a:cs typeface="Lato"/>
                <a:sym typeface="Lato"/>
              </a:rPr>
              <a:t>,</a:t>
            </a:r>
            <a:r>
              <a:rPr lang="en" sz="1300">
                <a:solidFill>
                  <a:schemeClr val="lt1"/>
                </a:solidFill>
                <a:latin typeface="Lato"/>
                <a:ea typeface="Lato"/>
                <a:cs typeface="Lato"/>
                <a:sym typeface="Lato"/>
              </a:rPr>
              <a:t> </a:t>
            </a:r>
            <a:r>
              <a:rPr lang="en" sz="1150" u="sng">
                <a:solidFill>
                  <a:srgbClr val="4A86E8"/>
                </a:solidFill>
                <a:hlinkClick r:id="rId3">
                  <a:extLst>
                    <a:ext uri="{A12FA001-AC4F-418D-AE19-62706E023703}">
                      <ahyp:hlinkClr xmlns:ahyp="http://schemas.microsoft.com/office/drawing/2018/hyperlinkcolor" val="tx"/>
                    </a:ext>
                  </a:extLst>
                </a:hlinkClick>
              </a:rPr>
              <a:t>https://www.veganaustralia.org.au/impact_of_a_vegan_agricultural_system_on_land_use</a:t>
            </a:r>
            <a:endParaRPr sz="1600">
              <a:solidFill>
                <a:schemeClr val="lt1"/>
              </a:solidFill>
              <a:latin typeface="Lato"/>
              <a:ea typeface="Lato"/>
              <a:cs typeface="Lato"/>
              <a:sym typeface="Lato"/>
            </a:endParaRPr>
          </a:p>
          <a:p>
            <a:pPr marL="0" lvl="0" indent="0" algn="l" rtl="0">
              <a:lnSpc>
                <a:spcPct val="115000"/>
              </a:lnSpc>
              <a:spcBef>
                <a:spcPts val="1100"/>
              </a:spcBef>
              <a:spcAft>
                <a:spcPts val="0"/>
              </a:spcAft>
              <a:buClr>
                <a:schemeClr val="dk1"/>
              </a:buClr>
              <a:buSzPts val="1100"/>
              <a:buFont typeface="Arial"/>
              <a:buNone/>
            </a:pPr>
            <a:r>
              <a:rPr lang="en" sz="1150">
                <a:latin typeface="Lato"/>
                <a:ea typeface="Lato"/>
                <a:cs typeface="Lato"/>
                <a:sym typeface="Lato"/>
              </a:rPr>
              <a:t>Niche and specialty crops are becoming more prevalent as croppers seeks to diversify,</a:t>
            </a:r>
            <a:endParaRPr sz="2300" b="1">
              <a:latin typeface="Lora"/>
              <a:ea typeface="Lora"/>
              <a:cs typeface="Lora"/>
              <a:sym typeface="Lora"/>
            </a:endParaRPr>
          </a:p>
          <a:p>
            <a:pPr marL="0" lvl="0" indent="0" algn="l" rtl="0">
              <a:spcBef>
                <a:spcPts val="1100"/>
              </a:spcBef>
              <a:spcAft>
                <a:spcPts val="0"/>
              </a:spcAft>
              <a:buClr>
                <a:schemeClr val="dk1"/>
              </a:buClr>
              <a:buSzPts val="1100"/>
              <a:buFont typeface="Arial"/>
              <a:buNone/>
            </a:pPr>
            <a:r>
              <a:rPr lang="en" sz="1150" u="sng">
                <a:solidFill>
                  <a:srgbClr val="4A86E8"/>
                </a:solidFill>
                <a:hlinkClick r:id="rId4">
                  <a:extLst>
                    <a:ext uri="{A12FA001-AC4F-418D-AE19-62706E023703}">
                      <ahyp:hlinkClr xmlns:ahyp="http://schemas.microsoft.com/office/drawing/2018/hyperlinkcolor" val="tx"/>
                    </a:ext>
                  </a:extLst>
                </a:hlinkClick>
              </a:rPr>
              <a:t>https://www.farmonline.com.au/story/5048348/seven-crops-probably-not-in-your-rotation/</a:t>
            </a:r>
            <a:endParaRPr sz="1150">
              <a:solidFill>
                <a:srgbClr val="4A86E8"/>
              </a:solidFill>
            </a:endParaRPr>
          </a:p>
          <a:p>
            <a:pPr marL="0" lvl="0" indent="0" algn="l" rtl="0">
              <a:lnSpc>
                <a:spcPct val="115000"/>
              </a:lnSpc>
              <a:spcBef>
                <a:spcPts val="1200"/>
              </a:spcBef>
              <a:spcAft>
                <a:spcPts val="0"/>
              </a:spcAft>
              <a:buClr>
                <a:schemeClr val="dk1"/>
              </a:buClr>
              <a:buSzPts val="1100"/>
              <a:buFont typeface="Arial"/>
              <a:buNone/>
            </a:pPr>
            <a:r>
              <a:rPr lang="en" sz="1150">
                <a:latin typeface="Lato"/>
                <a:ea typeface="Lato"/>
                <a:cs typeface="Lato"/>
                <a:sym typeface="Lato"/>
              </a:rPr>
              <a:t>International Student - Map and Climate,</a:t>
            </a:r>
            <a:endParaRPr sz="1150">
              <a:latin typeface="Lato"/>
              <a:ea typeface="Lato"/>
              <a:cs typeface="Lato"/>
              <a:sym typeface="Lato"/>
            </a:endParaRPr>
          </a:p>
          <a:p>
            <a:pPr marL="0" lvl="0" indent="0" algn="l" rtl="0">
              <a:spcBef>
                <a:spcPts val="600"/>
              </a:spcBef>
              <a:spcAft>
                <a:spcPts val="0"/>
              </a:spcAft>
              <a:buClr>
                <a:schemeClr val="dk1"/>
              </a:buClr>
              <a:buSzPts val="1100"/>
              <a:buFont typeface="Arial"/>
              <a:buNone/>
            </a:pPr>
            <a:r>
              <a:rPr lang="en" sz="1150" u="sng">
                <a:solidFill>
                  <a:srgbClr val="4A86E8"/>
                </a:solidFill>
                <a:hlinkClick r:id="rId5">
                  <a:extLst>
                    <a:ext uri="{A12FA001-AC4F-418D-AE19-62706E023703}">
                      <ahyp:hlinkClr xmlns:ahyp="http://schemas.microsoft.com/office/drawing/2018/hyperlinkcolor" val="tx"/>
                    </a:ext>
                  </a:extLst>
                </a:hlinkClick>
              </a:rPr>
              <a:t>https://www.internationalstudent.com/study_australia/living_in_australia/map-climate/</a:t>
            </a:r>
            <a:endParaRPr sz="1150">
              <a:solidFill>
                <a:srgbClr val="4A86E8"/>
              </a:solidFill>
            </a:endParaRPr>
          </a:p>
          <a:p>
            <a:pPr marL="0" lvl="0" indent="0" algn="l" rtl="0">
              <a:spcBef>
                <a:spcPts val="1200"/>
              </a:spcBef>
              <a:spcAft>
                <a:spcPts val="0"/>
              </a:spcAft>
              <a:buClr>
                <a:schemeClr val="dk1"/>
              </a:buClr>
              <a:buSzPts val="1100"/>
              <a:buFont typeface="Arial"/>
              <a:buNone/>
            </a:pPr>
            <a:r>
              <a:rPr lang="en" sz="1150">
                <a:latin typeface="Lato"/>
                <a:ea typeface="Lato"/>
                <a:cs typeface="Lato"/>
                <a:sym typeface="Lato"/>
              </a:rPr>
              <a:t>Crop and climate suitability for irrigated agriculture in the Midlands area of Western Australia,</a:t>
            </a:r>
            <a:endParaRPr sz="1150"/>
          </a:p>
          <a:p>
            <a:pPr marL="0" lvl="0" indent="0" algn="l" rtl="0">
              <a:spcBef>
                <a:spcPts val="1200"/>
              </a:spcBef>
              <a:spcAft>
                <a:spcPts val="0"/>
              </a:spcAft>
              <a:buClr>
                <a:schemeClr val="dk1"/>
              </a:buClr>
              <a:buSzPts val="1100"/>
              <a:buFont typeface="Arial"/>
              <a:buNone/>
            </a:pPr>
            <a:r>
              <a:rPr lang="en" sz="1150" u="sng">
                <a:solidFill>
                  <a:srgbClr val="7890CD"/>
                </a:solidFill>
                <a:hlinkClick r:id="rId6">
                  <a:extLst>
                    <a:ext uri="{A12FA001-AC4F-418D-AE19-62706E023703}">
                      <ahyp:hlinkClr xmlns:ahyp="http://schemas.microsoft.com/office/drawing/2018/hyperlinkcolor" val="tx"/>
                    </a:ext>
                  </a:extLst>
                </a:hlinkClick>
              </a:rPr>
              <a:t>https://www.agric.wa.gov.au/sites/gateway/files/Crop%20and%20climate%20suitability%20for%20the%20Midlands%20area%20of%20Western%20Australia%20-%20RMTR%20405%20%28PDF%204.6MB%29.pdf</a:t>
            </a:r>
            <a:r>
              <a:rPr lang="en" sz="1150">
                <a:solidFill>
                  <a:srgbClr val="4A86E8"/>
                </a:solidFill>
              </a:rPr>
              <a:t> </a:t>
            </a:r>
            <a:endParaRPr sz="1150">
              <a:solidFill>
                <a:srgbClr val="4A86E8"/>
              </a:solidFill>
            </a:endParaRPr>
          </a:p>
          <a:p>
            <a:pPr marL="0" lvl="0" indent="0" algn="l" rtl="0">
              <a:spcBef>
                <a:spcPts val="12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2.jp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www.abf.gov.au/importing-exporting-and-manufacturing/importing/cost-of-importing-goods/gst-and-other-taxes" TargetMode="External"/><Relationship Id="rId7"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hyperlink" Target="https://www.casa.gov.au/knowyourdrone/drone-rules" TargetMode="External"/><Relationship Id="rId3" Type="http://schemas.openxmlformats.org/officeDocument/2006/relationships/hyperlink" Target="https://www.veganaustralia.org.au/impact_of_a_vegan_agricultural_system_on_land_use" TargetMode="External"/><Relationship Id="rId7" Type="http://schemas.openxmlformats.org/officeDocument/2006/relationships/hyperlink" Target="https://budget.gov.au/2020-21/content/overview.ht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agric.wa.gov.au/sites/gateway/files/Crop%20and%20climate%20suitability%20for%20the%20Midlands%20area%20of%20Western%20Australia%20-%20RMTR%20405%20%28PDF%204.6MB%29.pdf" TargetMode="External"/><Relationship Id="rId11" Type="http://schemas.openxmlformats.org/officeDocument/2006/relationships/image" Target="../media/image1.png"/><Relationship Id="rId5" Type="http://schemas.openxmlformats.org/officeDocument/2006/relationships/hyperlink" Target="https://www.internationalstudent.com/study_australia/living_in_australia/map-climate/" TargetMode="External"/><Relationship Id="rId10" Type="http://schemas.openxmlformats.org/officeDocument/2006/relationships/hyperlink" Target="https://www.dfat.gov.au/trade/agreements/in-force/ausfta/Pages/australia-united-states-fta" TargetMode="External"/><Relationship Id="rId4" Type="http://schemas.openxmlformats.org/officeDocument/2006/relationships/hyperlink" Target="https://www.farmonline.com.au/story/5048348/seven-crops-probably-not-in-your-rotation/" TargetMode="External"/><Relationship Id="rId9" Type="http://schemas.openxmlformats.org/officeDocument/2006/relationships/hyperlink" Target="https://www.faa.gov/uas/media/Part_107_Summary.pdf"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abf.gov.au/importing-exporting-and-manufacturing/importing/cost-of-importing-goods" TargetMode="External"/><Relationship Id="rId3" Type="http://schemas.openxmlformats.org/officeDocument/2006/relationships/hyperlink" Target="https://www.riseabove.com.au/pix4d-ag-drone-mapping-software-for-precision-agri" TargetMode="External"/><Relationship Id="rId7" Type="http://schemas.openxmlformats.org/officeDocument/2006/relationships/hyperlink" Target="https://www.icontainers.com/quotes/FCL/USLAX/PORT/US/AUSYD/PORT/AU/"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sentera.com/sentera-fieldagent-analytics-toolset-expands-to-include-tassel-counts/#:~:text=Availability%20and%20Pricing,or%20part%20of%20a%20field" TargetMode="External"/><Relationship Id="rId5" Type="http://schemas.openxmlformats.org/officeDocument/2006/relationships/hyperlink" Target="https://www.riseabove.com.au/slantview-analytics-for-slantrange-3p" TargetMode="External"/><Relationship Id="rId10" Type="http://schemas.openxmlformats.org/officeDocument/2006/relationships/image" Target="../media/image1.png"/><Relationship Id="rId4" Type="http://schemas.openxmlformats.org/officeDocument/2006/relationships/hyperlink" Target="https://www.riseabove.com.au/sentera-phantom-4-pro-ndvi-camera-upgrade" TargetMode="External"/><Relationship Id="rId9" Type="http://schemas.openxmlformats.org/officeDocument/2006/relationships/hyperlink" Target="https://www.agriculture.gov.au/abares/research-topics/productivity/productivity-publications/ict-use-summary#downloa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minister.infrastructure.gov.au/fletcher/media-release/45-billion-nbn-investment-bring-ultra-fast-broadband-millions-families-and-businesses-and-create-25000-jobs" TargetMode="External"/><Relationship Id="rId3" Type="http://schemas.openxmlformats.org/officeDocument/2006/relationships/hyperlink" Target="https://www-statista-com.proxygw.wrlc.org/forecasts/1147038/internet-connection-speed-by-country" TargetMode="External"/><Relationship Id="rId7" Type="http://schemas.openxmlformats.org/officeDocument/2006/relationships/hyperlink" Target="https://knoema.com/atlas/Australia/topics/Education/Literacy/Adult-literacy-rate?compareTo=CN,CL,MX,TH"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www.researchgate.net/publication/262706376_Precision_agriculture_in_Australia_present_status_and_recent_developments" TargetMode="External"/><Relationship Id="rId5" Type="http://schemas.openxmlformats.org/officeDocument/2006/relationships/hyperlink" Target="https://www.sciencedirect.com/science/article/abs/pii/S037842900700113X" TargetMode="External"/><Relationship Id="rId10" Type="http://schemas.openxmlformats.org/officeDocument/2006/relationships/image" Target="../media/image1.png"/><Relationship Id="rId4" Type="http://schemas.openxmlformats.org/officeDocument/2006/relationships/hyperlink" Target="http://www.consortiumland.com/investors/variations-in-farm-size-across-the-australian-wheatbelt/" TargetMode="External"/><Relationship Id="rId9" Type="http://schemas.openxmlformats.org/officeDocument/2006/relationships/hyperlink" Target="https://www.spacely.com.au/grenfell-street/private-office-space1229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
              <a:t>GAAP Feasibility Analysis Report</a:t>
            </a:r>
            <a:endParaRPr/>
          </a:p>
        </p:txBody>
      </p:sp>
      <p:sp>
        <p:nvSpPr>
          <p:cNvPr id="135" name="Google Shape;135;p13"/>
          <p:cNvSpPr txBox="1">
            <a:spLocks noGrp="1"/>
          </p:cNvSpPr>
          <p:nvPr>
            <p:ph type="subTitle" idx="1"/>
          </p:nvPr>
        </p:nvSpPr>
        <p:spPr>
          <a:xfrm>
            <a:off x="5276525" y="3380975"/>
            <a:ext cx="3200400" cy="1163700"/>
          </a:xfrm>
          <a:prstGeom prst="rect">
            <a:avLst/>
          </a:prstGeom>
        </p:spPr>
        <p:txBody>
          <a:bodyPr spcFirstLastPara="1" wrap="square" lIns="91425" tIns="91425" rIns="91425" bIns="91425" anchor="t" anchorCtr="0">
            <a:normAutofit fontScale="77500" lnSpcReduction="20000"/>
          </a:bodyPr>
          <a:lstStyle/>
          <a:p>
            <a:pPr marL="0" lvl="0" indent="0" algn="r" rtl="0">
              <a:spcBef>
                <a:spcPts val="0"/>
              </a:spcBef>
              <a:spcAft>
                <a:spcPts val="0"/>
              </a:spcAft>
              <a:buNone/>
            </a:pPr>
            <a:r>
              <a:rPr lang="en" sz="2000"/>
              <a:t>Group 05</a:t>
            </a:r>
            <a:endParaRPr sz="2000"/>
          </a:p>
          <a:p>
            <a:pPr marL="0" lvl="0" indent="0" algn="r" rtl="0">
              <a:spcBef>
                <a:spcPts val="0"/>
              </a:spcBef>
              <a:spcAft>
                <a:spcPts val="0"/>
              </a:spcAft>
              <a:buNone/>
            </a:pPr>
            <a:endParaRPr sz="2000"/>
          </a:p>
          <a:p>
            <a:pPr marL="0" lvl="0" indent="0" algn="r" rtl="0">
              <a:spcBef>
                <a:spcPts val="0"/>
              </a:spcBef>
              <a:spcAft>
                <a:spcPts val="0"/>
              </a:spcAft>
              <a:buNone/>
            </a:pPr>
            <a:r>
              <a:rPr lang="en" sz="2000"/>
              <a:t>Weike Zhou, Peijia Wu, Chengshu Yang, Leqi Yin, Yu Luo</a:t>
            </a:r>
            <a:endParaRPr sz="2000"/>
          </a:p>
        </p:txBody>
      </p:sp>
      <p:pic>
        <p:nvPicPr>
          <p:cNvPr id="136" name="Google Shape;136;p13"/>
          <p:cNvPicPr preferRelativeResize="0"/>
          <p:nvPr/>
        </p:nvPicPr>
        <p:blipFill>
          <a:blip r:embed="rId3">
            <a:alphaModFix/>
          </a:blip>
          <a:stretch>
            <a:fillRect/>
          </a:stretch>
        </p:blipFill>
        <p:spPr>
          <a:xfrm>
            <a:off x="0" y="4544675"/>
            <a:ext cx="1323975" cy="571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2"/>
          <p:cNvSpPr txBox="1">
            <a:spLocks noGrp="1"/>
          </p:cNvSpPr>
          <p:nvPr>
            <p:ph type="title"/>
          </p:nvPr>
        </p:nvSpPr>
        <p:spPr>
          <a:xfrm>
            <a:off x="1194650" y="987250"/>
            <a:ext cx="3036300" cy="317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Advantage 2.1:</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Easy </a:t>
            </a:r>
            <a:r>
              <a:rPr lang="en" b="1">
                <a:solidFill>
                  <a:srgbClr val="FF0000"/>
                </a:solidFill>
              </a:rPr>
              <a:t>for us</a:t>
            </a:r>
            <a:r>
              <a:rPr lang="en"/>
              <a:t> to do business</a:t>
            </a:r>
            <a:endParaRPr/>
          </a:p>
        </p:txBody>
      </p:sp>
      <p:sp>
        <p:nvSpPr>
          <p:cNvPr id="206" name="Google Shape;206;p22"/>
          <p:cNvSpPr txBox="1">
            <a:spLocks noGrp="1"/>
          </p:cNvSpPr>
          <p:nvPr>
            <p:ph type="body" idx="2"/>
          </p:nvPr>
        </p:nvSpPr>
        <p:spPr>
          <a:xfrm>
            <a:off x="4250100" y="1753450"/>
            <a:ext cx="4284300" cy="1189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Easy to enter → less restriction</a:t>
            </a:r>
            <a:endParaRPr sz="1800"/>
          </a:p>
          <a:p>
            <a:pPr marL="914400" lvl="1" indent="-330200" algn="l" rtl="0">
              <a:spcBef>
                <a:spcPts val="0"/>
              </a:spcBef>
              <a:spcAft>
                <a:spcPts val="0"/>
              </a:spcAft>
              <a:buSzPts val="1600"/>
              <a:buChar char="○"/>
            </a:pPr>
            <a:r>
              <a:rPr lang="en" sz="1600"/>
              <a:t>Country - wise</a:t>
            </a:r>
            <a:endParaRPr sz="1600"/>
          </a:p>
          <a:p>
            <a:pPr marL="914400" lvl="1" indent="-330200" algn="l" rtl="0">
              <a:spcBef>
                <a:spcPts val="0"/>
              </a:spcBef>
              <a:spcAft>
                <a:spcPts val="0"/>
              </a:spcAft>
              <a:buSzPts val="1600"/>
              <a:buChar char="○"/>
            </a:pPr>
            <a:r>
              <a:rPr lang="en" sz="1600"/>
              <a:t>Company - wise</a:t>
            </a:r>
            <a:endParaRPr sz="1600"/>
          </a:p>
          <a:p>
            <a:pPr marL="457200" lvl="0" indent="0" algn="l" rtl="0">
              <a:spcBef>
                <a:spcPts val="1200"/>
              </a:spcBef>
              <a:spcAft>
                <a:spcPts val="0"/>
              </a:spcAft>
              <a:buNone/>
            </a:pPr>
            <a:endParaRPr sz="1800"/>
          </a:p>
          <a:p>
            <a:pPr marL="0" lvl="0" indent="0" algn="l" rtl="0">
              <a:spcBef>
                <a:spcPts val="1200"/>
              </a:spcBef>
              <a:spcAft>
                <a:spcPts val="1200"/>
              </a:spcAft>
              <a:buNone/>
            </a:pPr>
            <a:endParaRPr sz="1800"/>
          </a:p>
        </p:txBody>
      </p:sp>
      <p:cxnSp>
        <p:nvCxnSpPr>
          <p:cNvPr id="207" name="Google Shape;207;p22"/>
          <p:cNvCxnSpPr/>
          <p:nvPr/>
        </p:nvCxnSpPr>
        <p:spPr>
          <a:xfrm>
            <a:off x="4240525" y="982975"/>
            <a:ext cx="0" cy="3189000"/>
          </a:xfrm>
          <a:prstGeom prst="straightConnector1">
            <a:avLst/>
          </a:prstGeom>
          <a:noFill/>
          <a:ln w="9525" cap="flat" cmpd="sng">
            <a:solidFill>
              <a:srgbClr val="FFFFFF"/>
            </a:solidFill>
            <a:prstDash val="solid"/>
            <a:round/>
            <a:headEnd type="none" w="med" len="med"/>
            <a:tailEnd type="none" w="med" len="med"/>
          </a:ln>
        </p:spPr>
      </p:cxnSp>
      <p:pic>
        <p:nvPicPr>
          <p:cNvPr id="208" name="Google Shape;208;p22"/>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3"/>
          <p:cNvSpPr txBox="1">
            <a:spLocks noGrp="1"/>
          </p:cNvSpPr>
          <p:nvPr>
            <p:ph type="title"/>
          </p:nvPr>
        </p:nvSpPr>
        <p:spPr>
          <a:xfrm>
            <a:off x="1206050" y="3594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Advantage 2.1 - </a:t>
            </a:r>
            <a:r>
              <a:rPr lang="en" sz="1800">
                <a:latin typeface="Lato"/>
                <a:ea typeface="Lato"/>
                <a:cs typeface="Lato"/>
                <a:sym typeface="Lato"/>
              </a:rPr>
              <a:t>Easy to enter Australia Market</a:t>
            </a:r>
            <a:endParaRPr/>
          </a:p>
        </p:txBody>
      </p:sp>
      <p:pic>
        <p:nvPicPr>
          <p:cNvPr id="214" name="Google Shape;214;p23"/>
          <p:cNvPicPr preferRelativeResize="0"/>
          <p:nvPr/>
        </p:nvPicPr>
        <p:blipFill>
          <a:blip r:embed="rId3">
            <a:alphaModFix/>
          </a:blip>
          <a:stretch>
            <a:fillRect/>
          </a:stretch>
        </p:blipFill>
        <p:spPr>
          <a:xfrm>
            <a:off x="1508150" y="1570250"/>
            <a:ext cx="2862125" cy="764075"/>
          </a:xfrm>
          <a:prstGeom prst="rect">
            <a:avLst/>
          </a:prstGeom>
          <a:noFill/>
          <a:ln>
            <a:noFill/>
          </a:ln>
        </p:spPr>
      </p:pic>
      <p:sp>
        <p:nvSpPr>
          <p:cNvPr id="215" name="Google Shape;215;p23"/>
          <p:cNvSpPr txBox="1"/>
          <p:nvPr/>
        </p:nvSpPr>
        <p:spPr>
          <a:xfrm>
            <a:off x="1508150" y="2451575"/>
            <a:ext cx="40107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Free Trade Agreement with U.S</a:t>
            </a:r>
            <a:endParaRPr>
              <a:solidFill>
                <a:srgbClr val="FFFFFF"/>
              </a:solidFill>
              <a:latin typeface="Lato"/>
              <a:ea typeface="Lato"/>
              <a:cs typeface="Lato"/>
              <a:sym typeface="Lato"/>
            </a:endParaRPr>
          </a:p>
          <a:p>
            <a:pPr marL="914400" lvl="1" indent="-317500" algn="l" rtl="0">
              <a:lnSpc>
                <a:spcPct val="2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Tariff Cuts</a:t>
            </a:r>
            <a:endParaRPr>
              <a:solidFill>
                <a:srgbClr val="FFFFFF"/>
              </a:solidFill>
              <a:latin typeface="Lato"/>
              <a:ea typeface="Lato"/>
              <a:cs typeface="Lato"/>
              <a:sym typeface="Lato"/>
            </a:endParaRPr>
          </a:p>
          <a:p>
            <a:pPr marL="457200" lvl="0" indent="-317500" algn="l" rtl="0">
              <a:lnSpc>
                <a:spcPct val="2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Freight and Logistic</a:t>
            </a:r>
            <a:endParaRPr>
              <a:solidFill>
                <a:srgbClr val="FFFFFF"/>
              </a:solidFill>
              <a:latin typeface="Lato"/>
              <a:ea typeface="Lato"/>
              <a:cs typeface="Lato"/>
              <a:sym typeface="Lato"/>
            </a:endParaRPr>
          </a:p>
          <a:p>
            <a:pPr marL="457200" lvl="0" indent="-317500" algn="l" rtl="0">
              <a:lnSpc>
                <a:spcPct val="2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Detail guidelines</a:t>
            </a:r>
            <a:endParaRPr>
              <a:solidFill>
                <a:srgbClr val="FFFFFF"/>
              </a:solidFill>
              <a:latin typeface="Lato"/>
              <a:ea typeface="Lato"/>
              <a:cs typeface="Lato"/>
              <a:sym typeface="Lato"/>
            </a:endParaRPr>
          </a:p>
        </p:txBody>
      </p:sp>
      <p:sp>
        <p:nvSpPr>
          <p:cNvPr id="216" name="Google Shape;216;p23"/>
          <p:cNvSpPr txBox="1"/>
          <p:nvPr/>
        </p:nvSpPr>
        <p:spPr>
          <a:xfrm>
            <a:off x="950450" y="1052800"/>
            <a:ext cx="2407500" cy="446400"/>
          </a:xfrm>
          <a:prstGeom prst="rect">
            <a:avLst/>
          </a:prstGeom>
          <a:noFill/>
          <a:ln>
            <a:noFill/>
          </a:ln>
        </p:spPr>
        <p:txBody>
          <a:bodyPr spcFirstLastPara="1" wrap="square" lIns="91425" tIns="91425" rIns="91425" bIns="91425" anchor="t" anchorCtr="0">
            <a:spAutoFit/>
          </a:bodyPr>
          <a:lstStyle/>
          <a:p>
            <a:pPr marL="457200" lvl="0" indent="-336550" algn="l" rtl="0">
              <a:lnSpc>
                <a:spcPct val="200000"/>
              </a:lnSpc>
              <a:spcBef>
                <a:spcPts val="0"/>
              </a:spcBef>
              <a:spcAft>
                <a:spcPts val="0"/>
              </a:spcAft>
              <a:buClr>
                <a:schemeClr val="lt1"/>
              </a:buClr>
              <a:buSzPts val="1700"/>
              <a:buFont typeface="Lato"/>
              <a:buAutoNum type="alphaLcPeriod"/>
            </a:pPr>
            <a:r>
              <a:rPr lang="en" sz="1700">
                <a:solidFill>
                  <a:schemeClr val="lt1"/>
                </a:solidFill>
                <a:latin typeface="Lato"/>
                <a:ea typeface="Lato"/>
                <a:cs typeface="Lato"/>
                <a:sym typeface="Lato"/>
              </a:rPr>
              <a:t>Country-wise</a:t>
            </a:r>
            <a:endParaRPr sz="1700">
              <a:latin typeface="Lato"/>
              <a:ea typeface="Lato"/>
              <a:cs typeface="Lato"/>
              <a:sym typeface="Lato"/>
            </a:endParaRPr>
          </a:p>
        </p:txBody>
      </p:sp>
      <p:sp>
        <p:nvSpPr>
          <p:cNvPr id="217" name="Google Shape;217;p23"/>
          <p:cNvSpPr txBox="1"/>
          <p:nvPr/>
        </p:nvSpPr>
        <p:spPr>
          <a:xfrm>
            <a:off x="5042475" y="1052800"/>
            <a:ext cx="2254200" cy="431100"/>
          </a:xfrm>
          <a:prstGeom prst="rect">
            <a:avLst/>
          </a:prstGeom>
          <a:noFill/>
          <a:ln>
            <a:noFill/>
          </a:ln>
        </p:spPr>
        <p:txBody>
          <a:bodyPr spcFirstLastPara="1" wrap="square" lIns="91425" tIns="91425" rIns="91425" bIns="91425" anchor="t" anchorCtr="0">
            <a:spAutoFit/>
          </a:bodyPr>
          <a:lstStyle/>
          <a:p>
            <a:pPr marL="457200" lvl="0" indent="-330200" algn="l" rtl="0">
              <a:lnSpc>
                <a:spcPct val="200000"/>
              </a:lnSpc>
              <a:spcBef>
                <a:spcPts val="0"/>
              </a:spcBef>
              <a:spcAft>
                <a:spcPts val="0"/>
              </a:spcAft>
              <a:buClr>
                <a:schemeClr val="lt1"/>
              </a:buClr>
              <a:buSzPts val="1600"/>
              <a:buFont typeface="Lato"/>
              <a:buAutoNum type="alphaLcPeriod" startAt="2"/>
            </a:pPr>
            <a:r>
              <a:rPr lang="en" sz="1600">
                <a:solidFill>
                  <a:schemeClr val="lt1"/>
                </a:solidFill>
                <a:latin typeface="Lato"/>
                <a:ea typeface="Lato"/>
                <a:cs typeface="Lato"/>
                <a:sym typeface="Lato"/>
              </a:rPr>
              <a:t>Company-wise</a:t>
            </a:r>
            <a:endParaRPr sz="1600">
              <a:latin typeface="Lato"/>
              <a:ea typeface="Lato"/>
              <a:cs typeface="Lato"/>
              <a:sym typeface="Lato"/>
            </a:endParaRPr>
          </a:p>
        </p:txBody>
      </p:sp>
      <p:pic>
        <p:nvPicPr>
          <p:cNvPr id="218" name="Google Shape;218;p23"/>
          <p:cNvPicPr preferRelativeResize="0"/>
          <p:nvPr/>
        </p:nvPicPr>
        <p:blipFill>
          <a:blip r:embed="rId4">
            <a:alphaModFix/>
          </a:blip>
          <a:stretch>
            <a:fillRect/>
          </a:stretch>
        </p:blipFill>
        <p:spPr>
          <a:xfrm>
            <a:off x="5392400" y="1570250"/>
            <a:ext cx="2740775" cy="764075"/>
          </a:xfrm>
          <a:prstGeom prst="rect">
            <a:avLst/>
          </a:prstGeom>
          <a:noFill/>
          <a:ln>
            <a:noFill/>
          </a:ln>
        </p:spPr>
      </p:pic>
      <p:sp>
        <p:nvSpPr>
          <p:cNvPr id="219" name="Google Shape;219;p23"/>
          <p:cNvSpPr txBox="1"/>
          <p:nvPr/>
        </p:nvSpPr>
        <p:spPr>
          <a:xfrm>
            <a:off x="5392400" y="2451575"/>
            <a:ext cx="3510300" cy="21240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Drone Registration</a:t>
            </a:r>
            <a:endParaRPr>
              <a:solidFill>
                <a:srgbClr val="FFFFFF"/>
              </a:solidFill>
              <a:latin typeface="Lato"/>
              <a:ea typeface="Lato"/>
              <a:cs typeface="Lato"/>
              <a:sym typeface="Lato"/>
            </a:endParaRPr>
          </a:p>
          <a:p>
            <a:pPr marL="457200" lvl="0" indent="-317500" algn="l" rtl="0">
              <a:lnSpc>
                <a:spcPct val="2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Licence for remote pilot</a:t>
            </a:r>
            <a:endParaRPr>
              <a:solidFill>
                <a:srgbClr val="FFFFFF"/>
              </a:solidFill>
              <a:latin typeface="Lato"/>
              <a:ea typeface="Lato"/>
              <a:cs typeface="Lato"/>
              <a:sym typeface="Lato"/>
            </a:endParaRPr>
          </a:p>
          <a:p>
            <a:pPr marL="914400" lvl="1" indent="-317500" algn="l" rtl="0">
              <a:lnSpc>
                <a:spcPct val="200000"/>
              </a:lnSpc>
              <a:spcBef>
                <a:spcPts val="0"/>
              </a:spcBef>
              <a:spcAft>
                <a:spcPts val="0"/>
              </a:spcAft>
              <a:buClr>
                <a:srgbClr val="FFFFFF"/>
              </a:buClr>
              <a:buSzPts val="1400"/>
              <a:buFont typeface="Lato"/>
              <a:buChar char="○"/>
            </a:pPr>
            <a:r>
              <a:rPr lang="en">
                <a:solidFill>
                  <a:schemeClr val="lt1"/>
                </a:solidFill>
                <a:latin typeface="Lato"/>
                <a:ea typeface="Lato"/>
                <a:cs typeface="Lato"/>
                <a:sym typeface="Lato"/>
              </a:rPr>
              <a:t>Operator accreditation instead for some cases</a:t>
            </a:r>
            <a:endParaRPr>
              <a:solidFill>
                <a:srgbClr val="FFFFFF"/>
              </a:solidFill>
              <a:latin typeface="Lato"/>
              <a:ea typeface="Lato"/>
              <a:cs typeface="Lato"/>
              <a:sym typeface="Lato"/>
            </a:endParaRPr>
          </a:p>
          <a:p>
            <a:pPr marL="457200" lvl="0" indent="-317500" algn="l" rtl="0">
              <a:lnSpc>
                <a:spcPct val="2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Drone Policy</a:t>
            </a:r>
            <a:endParaRPr>
              <a:solidFill>
                <a:srgbClr val="FFFFFF"/>
              </a:solidFill>
              <a:latin typeface="Lato"/>
              <a:ea typeface="Lato"/>
              <a:cs typeface="Lato"/>
              <a:sym typeface="Lato"/>
            </a:endParaRPr>
          </a:p>
        </p:txBody>
      </p:sp>
      <p:pic>
        <p:nvPicPr>
          <p:cNvPr id="220" name="Google Shape;220;p23"/>
          <p:cNvPicPr preferRelativeResize="0"/>
          <p:nvPr/>
        </p:nvPicPr>
        <p:blipFill>
          <a:blip r:embed="rId5">
            <a:alphaModFix/>
          </a:blip>
          <a:stretch>
            <a:fillRect/>
          </a:stretch>
        </p:blipFill>
        <p:spPr>
          <a:xfrm>
            <a:off x="0" y="4575575"/>
            <a:ext cx="1323975" cy="57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4"/>
          <p:cNvSpPr txBox="1">
            <a:spLocks noGrp="1"/>
          </p:cNvSpPr>
          <p:nvPr>
            <p:ph type="title"/>
          </p:nvPr>
        </p:nvSpPr>
        <p:spPr>
          <a:xfrm>
            <a:off x="1297500" y="450900"/>
            <a:ext cx="7038900" cy="646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Advantage 2.1 </a:t>
            </a:r>
            <a:r>
              <a:rPr lang="en" sz="1400"/>
              <a:t>(continued)</a:t>
            </a:r>
            <a:endParaRPr sz="1400"/>
          </a:p>
        </p:txBody>
      </p:sp>
      <p:sp>
        <p:nvSpPr>
          <p:cNvPr id="226" name="Google Shape;226;p24"/>
          <p:cNvSpPr txBox="1"/>
          <p:nvPr/>
        </p:nvSpPr>
        <p:spPr>
          <a:xfrm>
            <a:off x="1297500" y="1005825"/>
            <a:ext cx="327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Lato"/>
                <a:ea typeface="Lato"/>
                <a:cs typeface="Lato"/>
                <a:sym typeface="Lato"/>
              </a:rPr>
              <a:t>Drone Policies and Regulations         - </a:t>
            </a:r>
            <a:endParaRPr>
              <a:solidFill>
                <a:srgbClr val="FFFFFF"/>
              </a:solidFill>
              <a:latin typeface="Lato"/>
              <a:ea typeface="Lato"/>
              <a:cs typeface="Lato"/>
              <a:sym typeface="Lato"/>
            </a:endParaRPr>
          </a:p>
        </p:txBody>
      </p:sp>
      <p:graphicFrame>
        <p:nvGraphicFramePr>
          <p:cNvPr id="227" name="Google Shape;227;p24"/>
          <p:cNvGraphicFramePr/>
          <p:nvPr/>
        </p:nvGraphicFramePr>
        <p:xfrm>
          <a:off x="1400375" y="1615450"/>
          <a:ext cx="6783725" cy="2821375"/>
        </p:xfrm>
        <a:graphic>
          <a:graphicData uri="http://schemas.openxmlformats.org/drawingml/2006/table">
            <a:tbl>
              <a:tblPr>
                <a:noFill/>
                <a:tableStyleId>{AADD1FDF-C061-411E-B7AB-0C32DFB04268}</a:tableStyleId>
              </a:tblPr>
              <a:tblGrid>
                <a:gridCol w="1940050">
                  <a:extLst>
                    <a:ext uri="{9D8B030D-6E8A-4147-A177-3AD203B41FA5}">
                      <a16:colId xmlns:a16="http://schemas.microsoft.com/office/drawing/2014/main" val="20000"/>
                    </a:ext>
                  </a:extLst>
                </a:gridCol>
                <a:gridCol w="2145600">
                  <a:extLst>
                    <a:ext uri="{9D8B030D-6E8A-4147-A177-3AD203B41FA5}">
                      <a16:colId xmlns:a16="http://schemas.microsoft.com/office/drawing/2014/main" val="20001"/>
                    </a:ext>
                  </a:extLst>
                </a:gridCol>
                <a:gridCol w="2698075">
                  <a:extLst>
                    <a:ext uri="{9D8B030D-6E8A-4147-A177-3AD203B41FA5}">
                      <a16:colId xmlns:a16="http://schemas.microsoft.com/office/drawing/2014/main" val="20002"/>
                    </a:ext>
                  </a:extLst>
                </a:gridCol>
              </a:tblGrid>
              <a:tr h="410550">
                <a:tc>
                  <a:txBody>
                    <a:bodyPr/>
                    <a:lstStyle/>
                    <a:p>
                      <a:pPr marL="0" lvl="0" indent="0" algn="l" rtl="0">
                        <a:spcBef>
                          <a:spcPts val="0"/>
                        </a:spcBef>
                        <a:spcAft>
                          <a:spcPts val="0"/>
                        </a:spcAft>
                        <a:buNone/>
                      </a:pPr>
                      <a:endParaRPr sz="1100" b="1">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rgbClr val="FFFFFF"/>
                          </a:solidFill>
                        </a:rPr>
                        <a:t>US</a:t>
                      </a:r>
                      <a:endParaRPr sz="1600" b="1">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rgbClr val="FFFFFF"/>
                          </a:solidFill>
                        </a:rPr>
                        <a:t>Australia</a:t>
                      </a:r>
                      <a:endParaRPr sz="1600" b="1">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410550">
                <a:tc>
                  <a:txBody>
                    <a:bodyPr/>
                    <a:lstStyle/>
                    <a:p>
                      <a:pPr marL="0" lvl="0" indent="0" algn="l" rtl="0">
                        <a:spcBef>
                          <a:spcPts val="0"/>
                        </a:spcBef>
                        <a:spcAft>
                          <a:spcPts val="0"/>
                        </a:spcAft>
                        <a:buNone/>
                      </a:pPr>
                      <a:r>
                        <a:rPr lang="en" sz="1500" b="1">
                          <a:solidFill>
                            <a:srgbClr val="FFFFFF"/>
                          </a:solidFill>
                        </a:rPr>
                        <a:t>Maximum Altitude</a:t>
                      </a:r>
                      <a:endParaRPr sz="1500" b="1">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rgbClr val="FFFFFF"/>
                          </a:solidFill>
                        </a:rPr>
                        <a:t>400 ft AGL</a:t>
                      </a:r>
                      <a:endParaRPr sz="1500">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rgbClr val="FFFFFF"/>
                          </a:solidFill>
                        </a:rPr>
                        <a:t>120m(400ft) AGL</a:t>
                      </a:r>
                      <a:endParaRPr sz="1500">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646375">
                <a:tc>
                  <a:txBody>
                    <a:bodyPr/>
                    <a:lstStyle/>
                    <a:p>
                      <a:pPr marL="0" lvl="0" indent="0" algn="l" rtl="0">
                        <a:spcBef>
                          <a:spcPts val="0"/>
                        </a:spcBef>
                        <a:spcAft>
                          <a:spcPts val="0"/>
                        </a:spcAft>
                        <a:buNone/>
                      </a:pPr>
                      <a:r>
                        <a:rPr lang="en" sz="1500" b="1">
                          <a:solidFill>
                            <a:srgbClr val="FFFFFF"/>
                          </a:solidFill>
                        </a:rPr>
                        <a:t>Minimum Visibility</a:t>
                      </a:r>
                      <a:endParaRPr sz="1500" b="1">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rgbClr val="FFFFFF"/>
                          </a:solidFill>
                        </a:rPr>
                        <a:t>3 miles </a:t>
                      </a:r>
                      <a:endParaRPr sz="1500">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rgbClr val="FFFFFF"/>
                          </a:solidFill>
                        </a:rPr>
                        <a:t>5km (about 3.11 miles)</a:t>
                      </a:r>
                      <a:endParaRPr sz="1500">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1353900">
                <a:tc>
                  <a:txBody>
                    <a:bodyPr/>
                    <a:lstStyle/>
                    <a:p>
                      <a:pPr marL="0" lvl="0" indent="0" algn="l" rtl="0">
                        <a:spcBef>
                          <a:spcPts val="0"/>
                        </a:spcBef>
                        <a:spcAft>
                          <a:spcPts val="0"/>
                        </a:spcAft>
                        <a:buNone/>
                      </a:pPr>
                      <a:r>
                        <a:rPr lang="en" sz="1500" b="1">
                          <a:solidFill>
                            <a:srgbClr val="FFFFFF"/>
                          </a:solidFill>
                        </a:rPr>
                        <a:t>Maximum weight</a:t>
                      </a:r>
                      <a:endParaRPr sz="1500" b="1">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rgbClr val="FFFFFF"/>
                          </a:solidFill>
                        </a:rPr>
                        <a:t>55lbs (25 kg)</a:t>
                      </a:r>
                      <a:endParaRPr sz="1500">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1500">
                          <a:solidFill>
                            <a:srgbClr val="FFFFFF"/>
                          </a:solidFill>
                        </a:rPr>
                        <a:t>No specific limitation. Classify drones by its weight.</a:t>
                      </a:r>
                      <a:endParaRPr sz="1500">
                        <a:solidFill>
                          <a:srgbClr val="FFFFFF"/>
                        </a:solidFill>
                      </a:endParaRPr>
                    </a:p>
                  </a:txBody>
                  <a:tcPr marL="63500" marR="63500" marT="63500" marB="63500">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28" name="Google Shape;228;p24"/>
          <p:cNvSpPr txBox="1"/>
          <p:nvPr/>
        </p:nvSpPr>
        <p:spPr>
          <a:xfrm>
            <a:off x="4354750" y="951975"/>
            <a:ext cx="25314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FF0000"/>
                </a:solidFill>
                <a:latin typeface="Lato"/>
                <a:ea typeface="Lato"/>
                <a:cs typeface="Lato"/>
                <a:sym typeface="Lato"/>
              </a:rPr>
              <a:t>Highly Similar!</a:t>
            </a:r>
            <a:endParaRPr sz="2100">
              <a:solidFill>
                <a:srgbClr val="FF0000"/>
              </a:solidFill>
              <a:latin typeface="Lato"/>
              <a:ea typeface="Lato"/>
              <a:cs typeface="Lato"/>
              <a:sym typeface="Lato"/>
            </a:endParaRPr>
          </a:p>
        </p:txBody>
      </p:sp>
      <p:sp>
        <p:nvSpPr>
          <p:cNvPr id="229" name="Google Shape;229;p24"/>
          <p:cNvSpPr txBox="1"/>
          <p:nvPr/>
        </p:nvSpPr>
        <p:spPr>
          <a:xfrm>
            <a:off x="4674875" y="1848925"/>
            <a:ext cx="731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rgbClr val="FF0000"/>
                </a:solidFill>
                <a:latin typeface="Lato"/>
                <a:ea typeface="Lato"/>
                <a:cs typeface="Lato"/>
                <a:sym typeface="Lato"/>
              </a:rPr>
              <a:t> =</a:t>
            </a:r>
            <a:endParaRPr sz="3200" b="1">
              <a:solidFill>
                <a:srgbClr val="FF0000"/>
              </a:solidFill>
              <a:latin typeface="Lato"/>
              <a:ea typeface="Lato"/>
              <a:cs typeface="Lato"/>
              <a:sym typeface="Lato"/>
            </a:endParaRPr>
          </a:p>
        </p:txBody>
      </p:sp>
      <p:sp>
        <p:nvSpPr>
          <p:cNvPr id="230" name="Google Shape;230;p24"/>
          <p:cNvSpPr txBox="1"/>
          <p:nvPr/>
        </p:nvSpPr>
        <p:spPr>
          <a:xfrm>
            <a:off x="4674875" y="2233200"/>
            <a:ext cx="731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rgbClr val="FF0000"/>
                </a:solidFill>
                <a:latin typeface="Lato"/>
                <a:ea typeface="Lato"/>
                <a:cs typeface="Lato"/>
                <a:sym typeface="Lato"/>
              </a:rPr>
              <a:t> =</a:t>
            </a:r>
            <a:endParaRPr sz="3200" b="1">
              <a:solidFill>
                <a:srgbClr val="FF0000"/>
              </a:solidFill>
              <a:latin typeface="Lato"/>
              <a:ea typeface="Lato"/>
              <a:cs typeface="Lato"/>
              <a:sym typeface="Lato"/>
            </a:endParaRPr>
          </a:p>
        </p:txBody>
      </p:sp>
      <p:sp>
        <p:nvSpPr>
          <p:cNvPr id="231" name="Google Shape;231;p24"/>
          <p:cNvSpPr txBox="1"/>
          <p:nvPr/>
        </p:nvSpPr>
        <p:spPr>
          <a:xfrm>
            <a:off x="4754625" y="2892863"/>
            <a:ext cx="731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rgbClr val="FF0000"/>
                </a:solidFill>
                <a:latin typeface="Lato"/>
                <a:ea typeface="Lato"/>
                <a:cs typeface="Lato"/>
                <a:sym typeface="Lato"/>
              </a:rPr>
              <a:t>&lt;</a:t>
            </a:r>
            <a:endParaRPr sz="3200" b="1">
              <a:solidFill>
                <a:srgbClr val="FF0000"/>
              </a:solidFill>
              <a:latin typeface="Lato"/>
              <a:ea typeface="Lato"/>
              <a:cs typeface="Lato"/>
              <a:sym typeface="Lato"/>
            </a:endParaRPr>
          </a:p>
        </p:txBody>
      </p:sp>
      <p:pic>
        <p:nvPicPr>
          <p:cNvPr id="232" name="Google Shape;232;p24"/>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5"/>
          <p:cNvSpPr txBox="1">
            <a:spLocks noGrp="1"/>
          </p:cNvSpPr>
          <p:nvPr>
            <p:ph type="title"/>
          </p:nvPr>
        </p:nvSpPr>
        <p:spPr>
          <a:xfrm>
            <a:off x="1194650" y="987250"/>
            <a:ext cx="3036300" cy="317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Advantage 2.2:</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Easy </a:t>
            </a:r>
            <a:r>
              <a:rPr lang="en" b="1">
                <a:solidFill>
                  <a:srgbClr val="FF0000"/>
                </a:solidFill>
              </a:rPr>
              <a:t>for us</a:t>
            </a:r>
            <a:r>
              <a:rPr lang="en"/>
              <a:t> to do business</a:t>
            </a:r>
            <a:endParaRPr/>
          </a:p>
        </p:txBody>
      </p:sp>
      <p:sp>
        <p:nvSpPr>
          <p:cNvPr id="238" name="Google Shape;238;p25"/>
          <p:cNvSpPr txBox="1">
            <a:spLocks noGrp="1"/>
          </p:cNvSpPr>
          <p:nvPr>
            <p:ph type="body" idx="2"/>
          </p:nvPr>
        </p:nvSpPr>
        <p:spPr>
          <a:xfrm>
            <a:off x="4250100" y="1550200"/>
            <a:ext cx="4284300" cy="1584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Need for precision agriculture technology in Australia</a:t>
            </a:r>
            <a:endParaRPr sz="1800"/>
          </a:p>
          <a:p>
            <a:pPr marL="914400" lvl="1" indent="-342900" algn="l" rtl="0">
              <a:spcBef>
                <a:spcPts val="0"/>
              </a:spcBef>
              <a:spcAft>
                <a:spcPts val="0"/>
              </a:spcAft>
              <a:buSzPts val="1800"/>
              <a:buChar char="○"/>
            </a:pPr>
            <a:r>
              <a:rPr lang="en" sz="1800"/>
              <a:t>Efficient and affordable</a:t>
            </a:r>
            <a:endParaRPr sz="1800"/>
          </a:p>
          <a:p>
            <a:pPr marL="914400" lvl="1" indent="-342900" algn="l" rtl="0">
              <a:spcBef>
                <a:spcPts val="0"/>
              </a:spcBef>
              <a:spcAft>
                <a:spcPts val="0"/>
              </a:spcAft>
              <a:buSzPts val="1800"/>
              <a:buChar char="○"/>
            </a:pPr>
            <a:r>
              <a:rPr lang="en" sz="1800"/>
              <a:t>Suitable for local crops</a:t>
            </a:r>
            <a:endParaRPr sz="1800"/>
          </a:p>
          <a:p>
            <a:pPr marL="457200" lvl="0" indent="0" algn="l" rtl="0">
              <a:spcBef>
                <a:spcPts val="1200"/>
              </a:spcBef>
              <a:spcAft>
                <a:spcPts val="0"/>
              </a:spcAft>
              <a:buNone/>
            </a:pPr>
            <a:endParaRPr sz="1800"/>
          </a:p>
          <a:p>
            <a:pPr marL="0" lvl="0" indent="0" algn="l" rtl="0">
              <a:spcBef>
                <a:spcPts val="1200"/>
              </a:spcBef>
              <a:spcAft>
                <a:spcPts val="1200"/>
              </a:spcAft>
              <a:buNone/>
            </a:pPr>
            <a:endParaRPr sz="1800"/>
          </a:p>
        </p:txBody>
      </p:sp>
      <p:cxnSp>
        <p:nvCxnSpPr>
          <p:cNvPr id="239" name="Google Shape;239;p25"/>
          <p:cNvCxnSpPr/>
          <p:nvPr/>
        </p:nvCxnSpPr>
        <p:spPr>
          <a:xfrm>
            <a:off x="4240525" y="982975"/>
            <a:ext cx="0" cy="3189000"/>
          </a:xfrm>
          <a:prstGeom prst="straightConnector1">
            <a:avLst/>
          </a:prstGeom>
          <a:noFill/>
          <a:ln w="9525" cap="flat" cmpd="sng">
            <a:solidFill>
              <a:srgbClr val="FFFFFF"/>
            </a:solidFill>
            <a:prstDash val="solid"/>
            <a:round/>
            <a:headEnd type="none" w="med" len="med"/>
            <a:tailEnd type="none" w="med" len="med"/>
          </a:ln>
        </p:spPr>
      </p:cxnSp>
      <p:pic>
        <p:nvPicPr>
          <p:cNvPr id="240" name="Google Shape;240;p25"/>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a:spLocks noGrp="1"/>
          </p:cNvSpPr>
          <p:nvPr>
            <p:ph type="title"/>
          </p:nvPr>
        </p:nvSpPr>
        <p:spPr>
          <a:xfrm>
            <a:off x="1374550" y="962225"/>
            <a:ext cx="7038900" cy="2208000"/>
          </a:xfrm>
          <a:prstGeom prst="rect">
            <a:avLst/>
          </a:prstGeom>
        </p:spPr>
        <p:txBody>
          <a:bodyPr spcFirstLastPara="1" wrap="square" lIns="91425" tIns="91425" rIns="91425" bIns="91425" anchor="t" anchorCtr="0">
            <a:normAutofit/>
          </a:bodyPr>
          <a:lstStyle/>
          <a:p>
            <a:pPr marL="0" lvl="0" indent="0" algn="just" rtl="0">
              <a:lnSpc>
                <a:spcPct val="115000"/>
              </a:lnSpc>
              <a:spcBef>
                <a:spcPts val="1200"/>
              </a:spcBef>
              <a:spcAft>
                <a:spcPts val="0"/>
              </a:spcAft>
              <a:buNone/>
            </a:pPr>
            <a:r>
              <a:rPr lang="en" sz="2000" b="1">
                <a:solidFill>
                  <a:srgbClr val="FFFFFF"/>
                </a:solidFill>
                <a:latin typeface="Arial"/>
                <a:ea typeface="Arial"/>
                <a:cs typeface="Arial"/>
                <a:sym typeface="Arial"/>
              </a:rPr>
              <a:t>Autosteer and Controlled Traffic</a:t>
            </a:r>
            <a:endParaRPr sz="2000" b="1">
              <a:solidFill>
                <a:srgbClr val="FFFFFF"/>
              </a:solidFill>
              <a:latin typeface="Arial"/>
              <a:ea typeface="Arial"/>
              <a:cs typeface="Arial"/>
              <a:sym typeface="Arial"/>
            </a:endParaRPr>
          </a:p>
          <a:p>
            <a:pPr marL="457200" lvl="0" indent="-355600" algn="l" rtl="0">
              <a:lnSpc>
                <a:spcPct val="115000"/>
              </a:lnSpc>
              <a:spcBef>
                <a:spcPts val="1200"/>
              </a:spcBef>
              <a:spcAft>
                <a:spcPts val="0"/>
              </a:spcAft>
              <a:buClr>
                <a:srgbClr val="FFFFFF"/>
              </a:buClr>
              <a:buSzPts val="2000"/>
              <a:buFont typeface="Arial"/>
              <a:buChar char="●"/>
            </a:pPr>
            <a:r>
              <a:rPr lang="en" sz="2000">
                <a:solidFill>
                  <a:srgbClr val="FFFFFF"/>
                </a:solidFill>
                <a:latin typeface="Arial"/>
                <a:ea typeface="Arial"/>
                <a:cs typeface="Arial"/>
                <a:sym typeface="Arial"/>
              </a:rPr>
              <a:t>Controlled traffic limits farm equipment to specific paths through the field. </a:t>
            </a:r>
            <a:endParaRPr sz="2000">
              <a:solidFill>
                <a:srgbClr val="FFFFFF"/>
              </a:solidFill>
              <a:latin typeface="Arial"/>
              <a:ea typeface="Arial"/>
              <a:cs typeface="Arial"/>
              <a:sym typeface="Arial"/>
            </a:endParaRPr>
          </a:p>
          <a:p>
            <a:pPr marL="457200" lvl="0" indent="-355600" algn="l" rtl="0">
              <a:lnSpc>
                <a:spcPct val="115000"/>
              </a:lnSpc>
              <a:spcBef>
                <a:spcPts val="0"/>
              </a:spcBef>
              <a:spcAft>
                <a:spcPts val="0"/>
              </a:spcAft>
              <a:buClr>
                <a:srgbClr val="FFFFFF"/>
              </a:buClr>
              <a:buSzPts val="2000"/>
              <a:buFont typeface="Arial"/>
              <a:buChar char="●"/>
            </a:pPr>
            <a:r>
              <a:rPr lang="en" sz="2000">
                <a:solidFill>
                  <a:srgbClr val="FFFFFF"/>
                </a:solidFill>
                <a:latin typeface="Arial"/>
                <a:ea typeface="Arial"/>
                <a:cs typeface="Arial"/>
                <a:sym typeface="Arial"/>
              </a:rPr>
              <a:t>Autosteer allows growers to follow the same paths</a:t>
            </a:r>
            <a:endParaRPr sz="2000">
              <a:solidFill>
                <a:srgbClr val="FFFFFF"/>
              </a:solidFill>
              <a:latin typeface="Arial"/>
              <a:ea typeface="Arial"/>
              <a:cs typeface="Arial"/>
              <a:sym typeface="Arial"/>
            </a:endParaRPr>
          </a:p>
        </p:txBody>
      </p:sp>
      <p:cxnSp>
        <p:nvCxnSpPr>
          <p:cNvPr id="246" name="Google Shape;246;p26"/>
          <p:cNvCxnSpPr/>
          <p:nvPr/>
        </p:nvCxnSpPr>
        <p:spPr>
          <a:xfrm>
            <a:off x="6628900" y="2704775"/>
            <a:ext cx="13500" cy="771000"/>
          </a:xfrm>
          <a:prstGeom prst="straightConnector1">
            <a:avLst/>
          </a:prstGeom>
          <a:noFill/>
          <a:ln w="76200" cap="flat" cmpd="sng">
            <a:solidFill>
              <a:srgbClr val="FF0000"/>
            </a:solidFill>
            <a:prstDash val="solid"/>
            <a:round/>
            <a:headEnd type="none" w="med" len="med"/>
            <a:tailEnd type="triangle" w="med" len="med"/>
          </a:ln>
        </p:spPr>
      </p:cxnSp>
      <p:sp>
        <p:nvSpPr>
          <p:cNvPr id="247" name="Google Shape;247;p26"/>
          <p:cNvSpPr txBox="1"/>
          <p:nvPr/>
        </p:nvSpPr>
        <p:spPr>
          <a:xfrm>
            <a:off x="4944250" y="3586500"/>
            <a:ext cx="42333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FFFFFF"/>
              </a:buClr>
              <a:buSzPts val="1800"/>
              <a:buChar char="●"/>
            </a:pPr>
            <a:r>
              <a:rPr lang="en" sz="1800">
                <a:solidFill>
                  <a:srgbClr val="FFFFFF"/>
                </a:solidFill>
              </a:rPr>
              <a:t>Single-function technology</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High accuracy but low efficiency</a:t>
            </a:r>
            <a:endParaRPr sz="1800">
              <a:solidFill>
                <a:srgbClr val="FFFFFF"/>
              </a:solidFill>
            </a:endParaRPr>
          </a:p>
        </p:txBody>
      </p:sp>
      <p:pic>
        <p:nvPicPr>
          <p:cNvPr id="248" name="Google Shape;248;p26"/>
          <p:cNvPicPr preferRelativeResize="0"/>
          <p:nvPr/>
        </p:nvPicPr>
        <p:blipFill>
          <a:blip r:embed="rId3">
            <a:alphaModFix/>
          </a:blip>
          <a:stretch>
            <a:fillRect/>
          </a:stretch>
        </p:blipFill>
        <p:spPr>
          <a:xfrm>
            <a:off x="417525" y="2880125"/>
            <a:ext cx="1757953" cy="1845850"/>
          </a:xfrm>
          <a:prstGeom prst="rect">
            <a:avLst/>
          </a:prstGeom>
          <a:noFill/>
          <a:ln>
            <a:noFill/>
          </a:ln>
        </p:spPr>
      </p:pic>
      <p:pic>
        <p:nvPicPr>
          <p:cNvPr id="249" name="Google Shape;249;p26"/>
          <p:cNvPicPr preferRelativeResize="0"/>
          <p:nvPr/>
        </p:nvPicPr>
        <p:blipFill>
          <a:blip r:embed="rId4">
            <a:alphaModFix/>
          </a:blip>
          <a:stretch>
            <a:fillRect/>
          </a:stretch>
        </p:blipFill>
        <p:spPr>
          <a:xfrm>
            <a:off x="2175475" y="2880125"/>
            <a:ext cx="2768775" cy="1845850"/>
          </a:xfrm>
          <a:prstGeom prst="rect">
            <a:avLst/>
          </a:prstGeom>
          <a:noFill/>
          <a:ln>
            <a:noFill/>
          </a:ln>
        </p:spPr>
      </p:pic>
      <p:sp>
        <p:nvSpPr>
          <p:cNvPr id="250" name="Google Shape;250;p26"/>
          <p:cNvSpPr txBox="1"/>
          <p:nvPr/>
        </p:nvSpPr>
        <p:spPr>
          <a:xfrm>
            <a:off x="1374550" y="469625"/>
            <a:ext cx="571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Lato"/>
                <a:ea typeface="Lato"/>
                <a:cs typeface="Lato"/>
                <a:sym typeface="Lato"/>
              </a:rPr>
              <a:t>Advantage  2.2</a:t>
            </a:r>
            <a:endParaRPr sz="2400" b="1">
              <a:solidFill>
                <a:srgbClr val="FFFFFF"/>
              </a:solidFill>
              <a:latin typeface="Lato"/>
              <a:ea typeface="Lato"/>
              <a:cs typeface="Lato"/>
              <a:sym typeface="Lato"/>
            </a:endParaRPr>
          </a:p>
        </p:txBody>
      </p:sp>
      <p:pic>
        <p:nvPicPr>
          <p:cNvPr id="251" name="Google Shape;251;p26"/>
          <p:cNvPicPr preferRelativeResize="0"/>
          <p:nvPr/>
        </p:nvPicPr>
        <p:blipFill>
          <a:blip r:embed="rId5">
            <a:alphaModFix/>
          </a:blip>
          <a:stretch>
            <a:fillRect/>
          </a:stretch>
        </p:blipFill>
        <p:spPr>
          <a:xfrm>
            <a:off x="7820025" y="4572000"/>
            <a:ext cx="1323975" cy="57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7"/>
          <p:cNvSpPr txBox="1">
            <a:spLocks noGrp="1"/>
          </p:cNvSpPr>
          <p:nvPr>
            <p:ph type="title"/>
          </p:nvPr>
        </p:nvSpPr>
        <p:spPr>
          <a:xfrm>
            <a:off x="1299225" y="1075175"/>
            <a:ext cx="7503300" cy="25836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800" b="1">
                <a:solidFill>
                  <a:srgbClr val="FFFFFF"/>
                </a:solidFill>
                <a:latin typeface="Arial"/>
                <a:ea typeface="Arial"/>
                <a:cs typeface="Arial"/>
                <a:sym typeface="Arial"/>
              </a:rPr>
              <a:t>Yield Maps                     Create management zones</a:t>
            </a:r>
            <a:endParaRPr sz="1800" b="1">
              <a:solidFill>
                <a:srgbClr val="FFFFFF"/>
              </a:solidFill>
              <a:latin typeface="Arial"/>
              <a:ea typeface="Arial"/>
              <a:cs typeface="Arial"/>
              <a:sym typeface="Arial"/>
            </a:endParaRPr>
          </a:p>
          <a:p>
            <a:pPr marL="457200" lvl="0" indent="-342900" algn="l" rtl="0">
              <a:lnSpc>
                <a:spcPct val="115000"/>
              </a:lnSpc>
              <a:spcBef>
                <a:spcPts val="1400"/>
              </a:spcBef>
              <a:spcAft>
                <a:spcPts val="0"/>
              </a:spcAft>
              <a:buClr>
                <a:srgbClr val="FFFFFF"/>
              </a:buClr>
              <a:buSzPts val="1800"/>
              <a:buFont typeface="Arial"/>
              <a:buChar char="●"/>
            </a:pPr>
            <a:r>
              <a:rPr lang="en" sz="1800">
                <a:solidFill>
                  <a:srgbClr val="FFFFFF"/>
                </a:solidFill>
                <a:latin typeface="Arial"/>
                <a:ea typeface="Arial"/>
                <a:cs typeface="Arial"/>
                <a:sym typeface="Arial"/>
              </a:rPr>
              <a:t>Australia has developed a method for using yield maps, remote sensing, soil types and other data to help choose those areas to plant different crops.</a:t>
            </a:r>
            <a:endParaRPr sz="1800">
              <a:solidFill>
                <a:srgbClr val="FFFFFF"/>
              </a:solidFill>
              <a:latin typeface="Arial"/>
              <a:ea typeface="Arial"/>
              <a:cs typeface="Arial"/>
              <a:sym typeface="Arial"/>
            </a:endParaRPr>
          </a:p>
          <a:p>
            <a:pPr marL="914400" lvl="1"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Different crops require different oxygen and nitrogen content.</a:t>
            </a:r>
            <a:endParaRPr sz="1800">
              <a:solidFill>
                <a:srgbClr val="FFFFFF"/>
              </a:solidFill>
              <a:latin typeface="Arial"/>
              <a:ea typeface="Arial"/>
              <a:cs typeface="Arial"/>
              <a:sym typeface="Arial"/>
            </a:endParaRPr>
          </a:p>
          <a:p>
            <a:pPr marL="914400" lvl="1" indent="-342900" algn="l" rtl="0">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Soil depth is highly correlated with yields and nitrogen requirements. </a:t>
            </a:r>
            <a:endParaRPr sz="1800">
              <a:solidFill>
                <a:srgbClr val="FFFFFF"/>
              </a:solidFill>
              <a:latin typeface="Arial"/>
              <a:ea typeface="Arial"/>
              <a:cs typeface="Arial"/>
              <a:sym typeface="Arial"/>
            </a:endParaRPr>
          </a:p>
          <a:p>
            <a:pPr marL="457200" lvl="0" indent="0" algn="just" rtl="0">
              <a:lnSpc>
                <a:spcPct val="115000"/>
              </a:lnSpc>
              <a:spcBef>
                <a:spcPts val="1700"/>
              </a:spcBef>
              <a:spcAft>
                <a:spcPts val="0"/>
              </a:spcAft>
              <a:buNone/>
            </a:pPr>
            <a:endParaRPr sz="1600" b="1">
              <a:solidFill>
                <a:srgbClr val="FFFFFF"/>
              </a:solidFill>
              <a:latin typeface="Times New Roman"/>
              <a:ea typeface="Times New Roman"/>
              <a:cs typeface="Times New Roman"/>
              <a:sym typeface="Times New Roman"/>
            </a:endParaRPr>
          </a:p>
          <a:p>
            <a:pPr marL="0" lvl="0" indent="0" algn="l" rtl="0">
              <a:spcBef>
                <a:spcPts val="1400"/>
              </a:spcBef>
              <a:spcAft>
                <a:spcPts val="0"/>
              </a:spcAft>
              <a:buNone/>
            </a:pPr>
            <a:endParaRPr/>
          </a:p>
        </p:txBody>
      </p:sp>
      <p:cxnSp>
        <p:nvCxnSpPr>
          <p:cNvPr id="257" name="Google Shape;257;p27"/>
          <p:cNvCxnSpPr/>
          <p:nvPr/>
        </p:nvCxnSpPr>
        <p:spPr>
          <a:xfrm>
            <a:off x="2835950" y="1309200"/>
            <a:ext cx="742500" cy="26400"/>
          </a:xfrm>
          <a:prstGeom prst="straightConnector1">
            <a:avLst/>
          </a:prstGeom>
          <a:noFill/>
          <a:ln w="38100" cap="flat" cmpd="sng">
            <a:solidFill>
              <a:schemeClr val="dk2"/>
            </a:solidFill>
            <a:prstDash val="solid"/>
            <a:round/>
            <a:headEnd type="none" w="med" len="med"/>
            <a:tailEnd type="triangle" w="med" len="med"/>
          </a:ln>
        </p:spPr>
      </p:cxnSp>
      <p:cxnSp>
        <p:nvCxnSpPr>
          <p:cNvPr id="258" name="Google Shape;258;p27"/>
          <p:cNvCxnSpPr/>
          <p:nvPr/>
        </p:nvCxnSpPr>
        <p:spPr>
          <a:xfrm>
            <a:off x="647700" y="3981450"/>
            <a:ext cx="1287600" cy="46200"/>
          </a:xfrm>
          <a:prstGeom prst="straightConnector1">
            <a:avLst/>
          </a:prstGeom>
          <a:noFill/>
          <a:ln w="76200" cap="flat" cmpd="sng">
            <a:solidFill>
              <a:srgbClr val="FF0000"/>
            </a:solidFill>
            <a:prstDash val="solid"/>
            <a:round/>
            <a:headEnd type="none" w="med" len="med"/>
            <a:tailEnd type="triangle" w="med" len="med"/>
          </a:ln>
        </p:spPr>
      </p:cxnSp>
      <p:sp>
        <p:nvSpPr>
          <p:cNvPr id="259" name="Google Shape;259;p27"/>
          <p:cNvSpPr txBox="1"/>
          <p:nvPr/>
        </p:nvSpPr>
        <p:spPr>
          <a:xfrm>
            <a:off x="2306625" y="3658775"/>
            <a:ext cx="6495900" cy="8004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rgbClr val="FFFFFF"/>
              </a:buClr>
              <a:buSzPts val="2000"/>
              <a:buChar char="●"/>
            </a:pPr>
            <a:r>
              <a:rPr lang="en" sz="2000">
                <a:solidFill>
                  <a:srgbClr val="FFFFFF"/>
                </a:solidFill>
              </a:rPr>
              <a:t>Need a time-saving and labor-saving detection tool.</a:t>
            </a: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Suitable for wide detection area</a:t>
            </a:r>
            <a:endParaRPr sz="2000">
              <a:solidFill>
                <a:srgbClr val="FFFFFF"/>
              </a:solidFill>
            </a:endParaRPr>
          </a:p>
        </p:txBody>
      </p:sp>
      <p:sp>
        <p:nvSpPr>
          <p:cNvPr id="260" name="Google Shape;260;p27"/>
          <p:cNvSpPr txBox="1"/>
          <p:nvPr/>
        </p:nvSpPr>
        <p:spPr>
          <a:xfrm>
            <a:off x="1299225" y="521075"/>
            <a:ext cx="427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latin typeface="Lato"/>
                <a:ea typeface="Lato"/>
                <a:cs typeface="Lato"/>
                <a:sym typeface="Lato"/>
              </a:rPr>
              <a:t>Advantage  2.2</a:t>
            </a:r>
            <a:endParaRPr>
              <a:latin typeface="Lato"/>
              <a:ea typeface="Lato"/>
              <a:cs typeface="Lato"/>
              <a:sym typeface="Lato"/>
            </a:endParaRPr>
          </a:p>
        </p:txBody>
      </p:sp>
      <p:pic>
        <p:nvPicPr>
          <p:cNvPr id="261" name="Google Shape;261;p27"/>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8"/>
          <p:cNvSpPr txBox="1"/>
          <p:nvPr/>
        </p:nvSpPr>
        <p:spPr>
          <a:xfrm>
            <a:off x="1463225" y="1241525"/>
            <a:ext cx="618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ato"/>
                <a:ea typeface="Lato"/>
                <a:cs typeface="Lato"/>
                <a:sym typeface="Lato"/>
              </a:rPr>
              <a:t>Challenge</a:t>
            </a:r>
            <a:endParaRPr>
              <a:latin typeface="Lato"/>
              <a:ea typeface="Lato"/>
              <a:cs typeface="Lato"/>
              <a:sym typeface="Lato"/>
            </a:endParaRPr>
          </a:p>
        </p:txBody>
      </p:sp>
      <p:sp>
        <p:nvSpPr>
          <p:cNvPr id="267" name="Google Shape;267;p28"/>
          <p:cNvSpPr txBox="1"/>
          <p:nvPr/>
        </p:nvSpPr>
        <p:spPr>
          <a:xfrm>
            <a:off x="1229100" y="638225"/>
            <a:ext cx="71490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FFFF"/>
                </a:solidFill>
              </a:rPr>
              <a:t>When Considering :</a:t>
            </a:r>
            <a:endParaRPr sz="2400" b="1">
              <a:solidFill>
                <a:srgbClr val="FFFFFF"/>
              </a:solidFill>
            </a:endParaRPr>
          </a:p>
          <a:p>
            <a:pPr marL="457200" lvl="0" indent="-355600" algn="l" rtl="0">
              <a:lnSpc>
                <a:spcPct val="115000"/>
              </a:lnSpc>
              <a:spcBef>
                <a:spcPts val="1200"/>
              </a:spcBef>
              <a:spcAft>
                <a:spcPts val="0"/>
              </a:spcAft>
              <a:buClr>
                <a:srgbClr val="FFFFFF"/>
              </a:buClr>
              <a:buSzPts val="2000"/>
              <a:buChar char="●"/>
            </a:pPr>
            <a:r>
              <a:rPr lang="en" sz="2000">
                <a:solidFill>
                  <a:srgbClr val="FFFFFF"/>
                </a:solidFill>
              </a:rPr>
              <a:t>Cost of adopting further precision agriculture tools. </a:t>
            </a: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Efficiency</a:t>
            </a: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A wide variety of crops             Variable Rate Fertilizer</a:t>
            </a:r>
            <a:endParaRPr sz="2000">
              <a:solidFill>
                <a:srgbClr val="FFFFFF"/>
              </a:solidFill>
            </a:endParaRPr>
          </a:p>
          <a:p>
            <a:pPr marL="457200" lvl="0" indent="0" algn="l" rtl="0">
              <a:spcBef>
                <a:spcPts val="0"/>
              </a:spcBef>
              <a:spcAft>
                <a:spcPts val="0"/>
              </a:spcAft>
              <a:buNone/>
            </a:pPr>
            <a:r>
              <a:rPr lang="en" sz="2000">
                <a:solidFill>
                  <a:srgbClr val="FFFFFF"/>
                </a:solidFill>
              </a:rPr>
              <a:t>                                                  Zonal management </a:t>
            </a:r>
            <a:endParaRPr sz="2000">
              <a:solidFill>
                <a:srgbClr val="FFFFFF"/>
              </a:solidFill>
            </a:endParaRPr>
          </a:p>
        </p:txBody>
      </p:sp>
      <p:cxnSp>
        <p:nvCxnSpPr>
          <p:cNvPr id="268" name="Google Shape;268;p28"/>
          <p:cNvCxnSpPr/>
          <p:nvPr/>
        </p:nvCxnSpPr>
        <p:spPr>
          <a:xfrm>
            <a:off x="4559700" y="2035325"/>
            <a:ext cx="487800" cy="0"/>
          </a:xfrm>
          <a:prstGeom prst="straightConnector1">
            <a:avLst/>
          </a:prstGeom>
          <a:noFill/>
          <a:ln w="28575" cap="flat" cmpd="sng">
            <a:solidFill>
              <a:schemeClr val="dk2"/>
            </a:solidFill>
            <a:prstDash val="solid"/>
            <a:round/>
            <a:headEnd type="none" w="med" len="med"/>
            <a:tailEnd type="triangle" w="med" len="med"/>
          </a:ln>
        </p:spPr>
      </p:cxnSp>
      <p:cxnSp>
        <p:nvCxnSpPr>
          <p:cNvPr id="269" name="Google Shape;269;p28"/>
          <p:cNvCxnSpPr/>
          <p:nvPr/>
        </p:nvCxnSpPr>
        <p:spPr>
          <a:xfrm>
            <a:off x="4411450" y="2562113"/>
            <a:ext cx="0" cy="1108500"/>
          </a:xfrm>
          <a:prstGeom prst="straightConnector1">
            <a:avLst/>
          </a:prstGeom>
          <a:noFill/>
          <a:ln w="76200" cap="flat" cmpd="sng">
            <a:solidFill>
              <a:schemeClr val="dk2"/>
            </a:solidFill>
            <a:prstDash val="solid"/>
            <a:round/>
            <a:headEnd type="none" w="med" len="med"/>
            <a:tailEnd type="triangle" w="med" len="med"/>
          </a:ln>
        </p:spPr>
      </p:cxnSp>
      <p:sp>
        <p:nvSpPr>
          <p:cNvPr id="270" name="Google Shape;270;p28"/>
          <p:cNvSpPr txBox="1"/>
          <p:nvPr/>
        </p:nvSpPr>
        <p:spPr>
          <a:xfrm>
            <a:off x="2586450" y="3673925"/>
            <a:ext cx="39678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000" b="1">
                <a:solidFill>
                  <a:srgbClr val="FFFFFF"/>
                </a:solidFill>
                <a:latin typeface="Lato"/>
                <a:ea typeface="Lato"/>
                <a:cs typeface="Lato"/>
                <a:sym typeface="Lato"/>
              </a:rPr>
              <a:t>GAAP</a:t>
            </a:r>
            <a:endParaRPr sz="3000" b="1">
              <a:solidFill>
                <a:srgbClr val="FFFFFF"/>
              </a:solidFill>
              <a:latin typeface="Lato"/>
              <a:ea typeface="Lato"/>
              <a:cs typeface="Lato"/>
              <a:sym typeface="Lato"/>
            </a:endParaRPr>
          </a:p>
        </p:txBody>
      </p:sp>
      <p:cxnSp>
        <p:nvCxnSpPr>
          <p:cNvPr id="271" name="Google Shape;271;p28"/>
          <p:cNvCxnSpPr/>
          <p:nvPr/>
        </p:nvCxnSpPr>
        <p:spPr>
          <a:xfrm>
            <a:off x="4559700" y="2340125"/>
            <a:ext cx="487800" cy="0"/>
          </a:xfrm>
          <a:prstGeom prst="straightConnector1">
            <a:avLst/>
          </a:prstGeom>
          <a:noFill/>
          <a:ln w="28575" cap="flat" cmpd="sng">
            <a:solidFill>
              <a:schemeClr val="dk2"/>
            </a:solidFill>
            <a:prstDash val="solid"/>
            <a:round/>
            <a:headEnd type="none" w="med" len="med"/>
            <a:tailEnd type="triangle" w="med" len="med"/>
          </a:ln>
        </p:spPr>
      </p:cxnSp>
      <p:pic>
        <p:nvPicPr>
          <p:cNvPr id="272" name="Google Shape;272;p28"/>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9"/>
          <p:cNvSpPr txBox="1">
            <a:spLocks noGrp="1"/>
          </p:cNvSpPr>
          <p:nvPr>
            <p:ph type="title"/>
          </p:nvPr>
        </p:nvSpPr>
        <p:spPr>
          <a:xfrm>
            <a:off x="1102250" y="357850"/>
            <a:ext cx="7807800" cy="818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Advantage 3: Supportive Infrastructure</a:t>
            </a:r>
            <a:r>
              <a:rPr lang="en" sz="1800" b="1"/>
              <a:t> </a:t>
            </a:r>
            <a:r>
              <a:rPr lang="en"/>
              <a:t>Advantage </a:t>
            </a:r>
            <a:endParaRPr sz="1800" b="1"/>
          </a:p>
        </p:txBody>
      </p:sp>
      <p:sp>
        <p:nvSpPr>
          <p:cNvPr id="278" name="Google Shape;278;p29"/>
          <p:cNvSpPr txBox="1">
            <a:spLocks noGrp="1"/>
          </p:cNvSpPr>
          <p:nvPr>
            <p:ph type="body" idx="2"/>
          </p:nvPr>
        </p:nvSpPr>
        <p:spPr>
          <a:xfrm>
            <a:off x="4259975" y="1080525"/>
            <a:ext cx="4596900" cy="3086700"/>
          </a:xfrm>
          <a:prstGeom prst="rect">
            <a:avLst/>
          </a:prstGeom>
        </p:spPr>
        <p:txBody>
          <a:bodyPr spcFirstLastPara="1" wrap="square" lIns="91425" tIns="91425" rIns="91425" bIns="91425" anchor="t" anchorCtr="0">
            <a:normAutofit fontScale="92500"/>
          </a:bodyPr>
          <a:lstStyle/>
          <a:p>
            <a:pPr marL="457200" lvl="0" indent="-316706" algn="l" rtl="0">
              <a:lnSpc>
                <a:spcPct val="200000"/>
              </a:lnSpc>
              <a:spcBef>
                <a:spcPts val="0"/>
              </a:spcBef>
              <a:spcAft>
                <a:spcPts val="0"/>
              </a:spcAft>
              <a:buClr>
                <a:srgbClr val="FFFFFF"/>
              </a:buClr>
              <a:buSzPct val="100000"/>
              <a:buFont typeface="Arial"/>
              <a:buChar char="❏"/>
            </a:pPr>
            <a:r>
              <a:rPr lang="en" sz="1500">
                <a:solidFill>
                  <a:srgbClr val="FFFFFF"/>
                </a:solidFill>
                <a:latin typeface="Arial"/>
                <a:ea typeface="Arial"/>
                <a:cs typeface="Arial"/>
                <a:sym typeface="Arial"/>
              </a:rPr>
              <a:t>100% of access to electricity in rural Australia.</a:t>
            </a:r>
            <a:endParaRPr sz="1500">
              <a:solidFill>
                <a:srgbClr val="FFFFFF"/>
              </a:solidFill>
              <a:latin typeface="Arial"/>
              <a:ea typeface="Arial"/>
              <a:cs typeface="Arial"/>
              <a:sym typeface="Arial"/>
            </a:endParaRPr>
          </a:p>
          <a:p>
            <a:pPr marL="457200" lvl="0" indent="-316706" algn="l" rtl="0">
              <a:lnSpc>
                <a:spcPct val="200000"/>
              </a:lnSpc>
              <a:spcBef>
                <a:spcPts val="0"/>
              </a:spcBef>
              <a:spcAft>
                <a:spcPts val="0"/>
              </a:spcAft>
              <a:buClr>
                <a:srgbClr val="FFFFFF"/>
              </a:buClr>
              <a:buSzPct val="100000"/>
              <a:buFont typeface="Arial"/>
              <a:buChar char="❏"/>
            </a:pPr>
            <a:r>
              <a:rPr lang="en" sz="1500">
                <a:solidFill>
                  <a:srgbClr val="FFFFFF"/>
                </a:solidFill>
                <a:latin typeface="Arial"/>
                <a:ea typeface="Arial"/>
                <a:cs typeface="Arial"/>
                <a:sym typeface="Arial"/>
              </a:rPr>
              <a:t>96 % of Australian farmers owned and used ICT assets, and 95 % were connected to the internet. </a:t>
            </a:r>
            <a:endParaRPr sz="1500">
              <a:solidFill>
                <a:srgbClr val="FFFFFF"/>
              </a:solidFill>
              <a:latin typeface="Arial"/>
              <a:ea typeface="Arial"/>
              <a:cs typeface="Arial"/>
              <a:sym typeface="Arial"/>
            </a:endParaRPr>
          </a:p>
          <a:p>
            <a:pPr marL="457200" lvl="0" indent="-316706" algn="l" rtl="0">
              <a:lnSpc>
                <a:spcPct val="200000"/>
              </a:lnSpc>
              <a:spcBef>
                <a:spcPts val="0"/>
              </a:spcBef>
              <a:spcAft>
                <a:spcPts val="0"/>
              </a:spcAft>
              <a:buClr>
                <a:srgbClr val="FFFFFF"/>
              </a:buClr>
              <a:buSzPct val="100000"/>
              <a:buFont typeface="Arial"/>
              <a:buChar char="❏"/>
            </a:pPr>
            <a:r>
              <a:rPr lang="en" sz="1500">
                <a:latin typeface="Arial"/>
                <a:ea typeface="Arial"/>
                <a:cs typeface="Arial"/>
                <a:sym typeface="Arial"/>
              </a:rPr>
              <a:t>Rank 22nd in "The average internet connection speed by country 2020".</a:t>
            </a:r>
            <a:endParaRPr sz="1500">
              <a:solidFill>
                <a:srgbClr val="FFFFFF"/>
              </a:solidFill>
              <a:latin typeface="Arial"/>
              <a:ea typeface="Arial"/>
              <a:cs typeface="Arial"/>
              <a:sym typeface="Arial"/>
            </a:endParaRPr>
          </a:p>
          <a:p>
            <a:pPr marL="457200" lvl="0" indent="-316706" algn="l" rtl="0">
              <a:lnSpc>
                <a:spcPct val="200000"/>
              </a:lnSpc>
              <a:spcBef>
                <a:spcPts val="0"/>
              </a:spcBef>
              <a:spcAft>
                <a:spcPts val="0"/>
              </a:spcAft>
              <a:buClr>
                <a:srgbClr val="FFFFFF"/>
              </a:buClr>
              <a:buSzPct val="100000"/>
              <a:buFont typeface="Arial"/>
              <a:buChar char="❏"/>
            </a:pPr>
            <a:r>
              <a:rPr lang="en" sz="1500">
                <a:solidFill>
                  <a:srgbClr val="FFFFFF"/>
                </a:solidFill>
                <a:latin typeface="Arial"/>
                <a:ea typeface="Arial"/>
                <a:cs typeface="Arial"/>
                <a:sym typeface="Arial"/>
              </a:rPr>
              <a:t>Nationwide Broadband Network</a:t>
            </a:r>
            <a:endParaRPr sz="1500">
              <a:solidFill>
                <a:srgbClr val="FFFFFF"/>
              </a:solidFill>
              <a:latin typeface="Arial"/>
              <a:ea typeface="Arial"/>
              <a:cs typeface="Arial"/>
              <a:sym typeface="Arial"/>
            </a:endParaRPr>
          </a:p>
          <a:p>
            <a:pPr marL="0" lvl="0" indent="0" algn="l" rtl="0">
              <a:spcBef>
                <a:spcPts val="1200"/>
              </a:spcBef>
              <a:spcAft>
                <a:spcPts val="1200"/>
              </a:spcAft>
              <a:buNone/>
            </a:pPr>
            <a:endParaRPr sz="1500">
              <a:solidFill>
                <a:srgbClr val="FFFFFF"/>
              </a:solidFill>
            </a:endParaRPr>
          </a:p>
        </p:txBody>
      </p:sp>
      <p:pic>
        <p:nvPicPr>
          <p:cNvPr id="279" name="Google Shape;279;p29"/>
          <p:cNvPicPr preferRelativeResize="0"/>
          <p:nvPr/>
        </p:nvPicPr>
        <p:blipFill>
          <a:blip r:embed="rId3">
            <a:alphaModFix/>
          </a:blip>
          <a:stretch>
            <a:fillRect/>
          </a:stretch>
        </p:blipFill>
        <p:spPr>
          <a:xfrm>
            <a:off x="1333275" y="877075"/>
            <a:ext cx="2914579" cy="3974426"/>
          </a:xfrm>
          <a:prstGeom prst="rect">
            <a:avLst/>
          </a:prstGeom>
          <a:noFill/>
          <a:ln>
            <a:noFill/>
          </a:ln>
        </p:spPr>
      </p:pic>
      <p:sp>
        <p:nvSpPr>
          <p:cNvPr id="280" name="Google Shape;280;p29"/>
          <p:cNvSpPr/>
          <p:nvPr/>
        </p:nvSpPr>
        <p:spPr>
          <a:xfrm>
            <a:off x="642675" y="4055550"/>
            <a:ext cx="690600" cy="2301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1414000" y="4077750"/>
            <a:ext cx="1602300" cy="1857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2" name="Google Shape;282;p29"/>
          <p:cNvPicPr preferRelativeResize="0"/>
          <p:nvPr/>
        </p:nvPicPr>
        <p:blipFill rotWithShape="1">
          <a:blip r:embed="rId4">
            <a:alphaModFix/>
          </a:blip>
          <a:srcRect/>
          <a:stretch/>
        </p:blipFill>
        <p:spPr>
          <a:xfrm>
            <a:off x="7980950" y="4104325"/>
            <a:ext cx="1001149" cy="950626"/>
          </a:xfrm>
          <a:prstGeom prst="rect">
            <a:avLst/>
          </a:prstGeom>
          <a:noFill/>
          <a:ln>
            <a:noFill/>
          </a:ln>
        </p:spPr>
      </p:pic>
      <p:pic>
        <p:nvPicPr>
          <p:cNvPr id="283" name="Google Shape;283;p29"/>
          <p:cNvPicPr preferRelativeResize="0"/>
          <p:nvPr/>
        </p:nvPicPr>
        <p:blipFill>
          <a:blip r:embed="rId5">
            <a:alphaModFix/>
          </a:blip>
          <a:stretch>
            <a:fillRect/>
          </a:stretch>
        </p:blipFill>
        <p:spPr>
          <a:xfrm>
            <a:off x="0" y="4764375"/>
            <a:ext cx="878300" cy="3791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0"/>
          <p:cNvSpPr txBox="1">
            <a:spLocks noGrp="1"/>
          </p:cNvSpPr>
          <p:nvPr>
            <p:ph type="title"/>
          </p:nvPr>
        </p:nvSpPr>
        <p:spPr>
          <a:xfrm>
            <a:off x="1297500" y="1658325"/>
            <a:ext cx="3036300" cy="7395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Highly developed technology</a:t>
            </a:r>
            <a:endParaRPr sz="1700"/>
          </a:p>
        </p:txBody>
      </p:sp>
      <p:sp>
        <p:nvSpPr>
          <p:cNvPr id="289" name="Google Shape;289;p30"/>
          <p:cNvSpPr txBox="1">
            <a:spLocks noGrp="1"/>
          </p:cNvSpPr>
          <p:nvPr>
            <p:ph type="body" idx="2"/>
          </p:nvPr>
        </p:nvSpPr>
        <p:spPr>
          <a:xfrm>
            <a:off x="5150900" y="1696600"/>
            <a:ext cx="3174000" cy="656700"/>
          </a:xfrm>
          <a:prstGeom prst="rect">
            <a:avLst/>
          </a:prstGeom>
        </p:spPr>
        <p:txBody>
          <a:bodyPr spcFirstLastPara="1" wrap="square" lIns="91425" tIns="91425" rIns="91425" bIns="91425" anchor="t" anchorCtr="0">
            <a:normAutofit fontScale="77500" lnSpcReduction="20000"/>
          </a:bodyPr>
          <a:lstStyle/>
          <a:p>
            <a:pPr marL="457200" lvl="0" indent="-292576" algn="l" rtl="0">
              <a:spcBef>
                <a:spcPts val="0"/>
              </a:spcBef>
              <a:spcAft>
                <a:spcPts val="0"/>
              </a:spcAft>
              <a:buSzPct val="100000"/>
              <a:buAutoNum type="arabicPeriod"/>
            </a:pPr>
            <a:r>
              <a:rPr lang="en"/>
              <a:t>Sensors and radio links are rugged</a:t>
            </a:r>
            <a:endParaRPr/>
          </a:p>
          <a:p>
            <a:pPr marL="457200" lvl="0" indent="-292576" algn="l" rtl="0">
              <a:spcBef>
                <a:spcPts val="0"/>
              </a:spcBef>
              <a:spcAft>
                <a:spcPts val="0"/>
              </a:spcAft>
              <a:buSzPct val="100000"/>
              <a:buAutoNum type="arabicPeriod"/>
            </a:pPr>
            <a:r>
              <a:rPr lang="en"/>
              <a:t>software sits safely at the base station</a:t>
            </a:r>
            <a:endParaRPr/>
          </a:p>
          <a:p>
            <a:pPr marL="457200" lvl="0" indent="-292576" algn="l" rtl="0">
              <a:spcBef>
                <a:spcPts val="0"/>
              </a:spcBef>
              <a:spcAft>
                <a:spcPts val="0"/>
              </a:spcAft>
              <a:buSzPct val="100000"/>
              <a:buAutoNum type="arabicPeriod"/>
            </a:pPr>
            <a:r>
              <a:rPr lang="en"/>
              <a:t>lightweight</a:t>
            </a:r>
            <a:endParaRPr/>
          </a:p>
        </p:txBody>
      </p:sp>
      <p:sp>
        <p:nvSpPr>
          <p:cNvPr id="290" name="Google Shape;290;p30"/>
          <p:cNvSpPr txBox="1"/>
          <p:nvPr/>
        </p:nvSpPr>
        <p:spPr>
          <a:xfrm>
            <a:off x="1297500" y="592050"/>
            <a:ext cx="6347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1"/>
                </a:solidFill>
                <a:latin typeface="Montserrat"/>
                <a:ea typeface="Montserrat"/>
                <a:cs typeface="Montserrat"/>
                <a:sym typeface="Montserrat"/>
              </a:rPr>
              <a:t>Advantage 4: GAAP to competitors</a:t>
            </a:r>
            <a:endParaRPr sz="2400">
              <a:solidFill>
                <a:schemeClr val="lt1"/>
              </a:solidFill>
              <a:latin typeface="Montserrat"/>
              <a:ea typeface="Montserrat"/>
              <a:cs typeface="Montserrat"/>
              <a:sym typeface="Montserrat"/>
            </a:endParaRPr>
          </a:p>
        </p:txBody>
      </p:sp>
      <p:sp>
        <p:nvSpPr>
          <p:cNvPr id="291" name="Google Shape;291;p30"/>
          <p:cNvSpPr/>
          <p:nvPr/>
        </p:nvSpPr>
        <p:spPr>
          <a:xfrm>
            <a:off x="4098300" y="1946400"/>
            <a:ext cx="947400" cy="1407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92" name="Google Shape;292;p30"/>
          <p:cNvSpPr txBox="1">
            <a:spLocks noGrp="1"/>
          </p:cNvSpPr>
          <p:nvPr>
            <p:ph type="title"/>
          </p:nvPr>
        </p:nvSpPr>
        <p:spPr>
          <a:xfrm>
            <a:off x="1297500" y="2704950"/>
            <a:ext cx="3036300" cy="7395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Competitive Price</a:t>
            </a:r>
            <a:endParaRPr sz="1700"/>
          </a:p>
        </p:txBody>
      </p:sp>
      <p:sp>
        <p:nvSpPr>
          <p:cNvPr id="293" name="Google Shape;293;p30"/>
          <p:cNvSpPr/>
          <p:nvPr/>
        </p:nvSpPr>
        <p:spPr>
          <a:xfrm>
            <a:off x="4098300" y="2930975"/>
            <a:ext cx="947400" cy="1407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94" name="Google Shape;294;p30"/>
          <p:cNvSpPr txBox="1">
            <a:spLocks noGrp="1"/>
          </p:cNvSpPr>
          <p:nvPr>
            <p:ph type="body" idx="2"/>
          </p:nvPr>
        </p:nvSpPr>
        <p:spPr>
          <a:xfrm>
            <a:off x="5150900" y="2787750"/>
            <a:ext cx="3174000" cy="656700"/>
          </a:xfrm>
          <a:prstGeom prst="rect">
            <a:avLst/>
          </a:prstGeom>
        </p:spPr>
        <p:txBody>
          <a:bodyPr spcFirstLastPara="1" wrap="square" lIns="91425" tIns="91425" rIns="91425" bIns="91425" anchor="t" anchorCtr="0">
            <a:normAutofit/>
          </a:bodyPr>
          <a:lstStyle/>
          <a:p>
            <a:pPr marL="457200" lvl="0" indent="-292417" algn="l" rtl="0">
              <a:spcBef>
                <a:spcPts val="0"/>
              </a:spcBef>
              <a:spcAft>
                <a:spcPts val="0"/>
              </a:spcAft>
              <a:buSzPts val="1005"/>
              <a:buAutoNum type="arabicPeriod"/>
            </a:pPr>
            <a:r>
              <a:rPr lang="en" sz="1005"/>
              <a:t>Cheaper than military-grade technology which wide used in precise agriculture</a:t>
            </a:r>
            <a:endParaRPr sz="1005"/>
          </a:p>
        </p:txBody>
      </p:sp>
      <p:sp>
        <p:nvSpPr>
          <p:cNvPr id="295" name="Google Shape;295;p30"/>
          <p:cNvSpPr txBox="1">
            <a:spLocks noGrp="1"/>
          </p:cNvSpPr>
          <p:nvPr>
            <p:ph type="title"/>
          </p:nvPr>
        </p:nvSpPr>
        <p:spPr>
          <a:xfrm>
            <a:off x="1297500" y="3604825"/>
            <a:ext cx="3036300" cy="7395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Reliable customer service</a:t>
            </a:r>
            <a:endParaRPr sz="1700"/>
          </a:p>
        </p:txBody>
      </p:sp>
      <p:sp>
        <p:nvSpPr>
          <p:cNvPr id="296" name="Google Shape;296;p30"/>
          <p:cNvSpPr/>
          <p:nvPr/>
        </p:nvSpPr>
        <p:spPr>
          <a:xfrm>
            <a:off x="4098300" y="3873600"/>
            <a:ext cx="947400" cy="140700"/>
          </a:xfrm>
          <a:prstGeom prst="rightArrow">
            <a:avLst>
              <a:gd name="adj1" fmla="val 50000"/>
              <a:gd name="adj2" fmla="val 5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97" name="Google Shape;297;p30"/>
          <p:cNvSpPr txBox="1">
            <a:spLocks noGrp="1"/>
          </p:cNvSpPr>
          <p:nvPr>
            <p:ph type="body" idx="2"/>
          </p:nvPr>
        </p:nvSpPr>
        <p:spPr>
          <a:xfrm>
            <a:off x="5150900" y="3646225"/>
            <a:ext cx="3174000" cy="656700"/>
          </a:xfrm>
          <a:prstGeom prst="rect">
            <a:avLst/>
          </a:prstGeom>
        </p:spPr>
        <p:txBody>
          <a:bodyPr spcFirstLastPara="1" wrap="square" lIns="91425" tIns="91425" rIns="91425" bIns="91425" anchor="t" anchorCtr="0">
            <a:normAutofit/>
          </a:bodyPr>
          <a:lstStyle/>
          <a:p>
            <a:pPr marL="457200" lvl="0" indent="-292100" algn="l" rtl="0">
              <a:spcBef>
                <a:spcPts val="0"/>
              </a:spcBef>
              <a:spcAft>
                <a:spcPts val="0"/>
              </a:spcAft>
              <a:buSzPts val="1000"/>
              <a:buAutoNum type="arabicPeriod"/>
            </a:pPr>
            <a:r>
              <a:rPr lang="en" sz="1000"/>
              <a:t>Inexpensive replacement parts</a:t>
            </a:r>
            <a:endParaRPr sz="1000"/>
          </a:p>
          <a:p>
            <a:pPr marL="457200" lvl="0" indent="-292100" algn="l" rtl="0">
              <a:spcBef>
                <a:spcPts val="0"/>
              </a:spcBef>
              <a:spcAft>
                <a:spcPts val="0"/>
              </a:spcAft>
              <a:buSzPts val="1000"/>
              <a:buAutoNum type="arabicPeriod"/>
            </a:pPr>
            <a:r>
              <a:rPr lang="en" sz="1000"/>
              <a:t>Reliable technical support</a:t>
            </a:r>
            <a:endParaRPr sz="1000"/>
          </a:p>
        </p:txBody>
      </p:sp>
      <p:pic>
        <p:nvPicPr>
          <p:cNvPr id="298" name="Google Shape;298;p30"/>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p:nvPr>
        </p:nvSpPr>
        <p:spPr>
          <a:xfrm>
            <a:off x="823850" y="866775"/>
            <a:ext cx="4770900" cy="1233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Recommendation</a:t>
            </a:r>
            <a:endParaRPr/>
          </a:p>
        </p:txBody>
      </p:sp>
      <p:sp>
        <p:nvSpPr>
          <p:cNvPr id="304" name="Google Shape;304;p31"/>
          <p:cNvSpPr txBox="1">
            <a:spLocks noGrp="1"/>
          </p:cNvSpPr>
          <p:nvPr>
            <p:ph type="title"/>
          </p:nvPr>
        </p:nvSpPr>
        <p:spPr>
          <a:xfrm>
            <a:off x="1639650" y="1793125"/>
            <a:ext cx="4770900" cy="2408400"/>
          </a:xfrm>
          <a:prstGeom prst="rect">
            <a:avLst/>
          </a:prstGeom>
        </p:spPr>
        <p:txBody>
          <a:bodyPr spcFirstLastPara="1" wrap="square" lIns="91425" tIns="91425" rIns="91425" bIns="91425" anchor="ctr" anchorCtr="0">
            <a:normAutofit/>
          </a:bodyPr>
          <a:lstStyle/>
          <a:p>
            <a:pPr marL="457200" lvl="0" indent="-349250" algn="l" rtl="0">
              <a:spcBef>
                <a:spcPts val="0"/>
              </a:spcBef>
              <a:spcAft>
                <a:spcPts val="0"/>
              </a:spcAft>
              <a:buSzPts val="1900"/>
              <a:buChar char="●"/>
            </a:pPr>
            <a:r>
              <a:rPr lang="en" sz="1900"/>
              <a:t>Market</a:t>
            </a:r>
            <a:endParaRPr sz="1900"/>
          </a:p>
          <a:p>
            <a:pPr marL="457200" lvl="0" indent="-349250" algn="l" rtl="0">
              <a:spcBef>
                <a:spcPts val="0"/>
              </a:spcBef>
              <a:spcAft>
                <a:spcPts val="0"/>
              </a:spcAft>
              <a:buSzPts val="1900"/>
              <a:buChar char="●"/>
            </a:pPr>
            <a:r>
              <a:rPr lang="en" sz="1900"/>
              <a:t>Marketing &amp; Other (Promotion）</a:t>
            </a:r>
            <a:endParaRPr sz="1900"/>
          </a:p>
          <a:p>
            <a:pPr marL="457200" lvl="0" indent="-349250" algn="l" rtl="0">
              <a:spcBef>
                <a:spcPts val="0"/>
              </a:spcBef>
              <a:spcAft>
                <a:spcPts val="0"/>
              </a:spcAft>
              <a:buSzPts val="1900"/>
              <a:buChar char="●"/>
            </a:pPr>
            <a:r>
              <a:rPr lang="en" sz="1900"/>
              <a:t>Price Point</a:t>
            </a:r>
            <a:endParaRPr sz="1900"/>
          </a:p>
          <a:p>
            <a:pPr marL="457200" lvl="0" indent="-349250" algn="l" rtl="0">
              <a:spcBef>
                <a:spcPts val="0"/>
              </a:spcBef>
              <a:spcAft>
                <a:spcPts val="0"/>
              </a:spcAft>
              <a:buSzPts val="1900"/>
              <a:buChar char="●"/>
            </a:pPr>
            <a:r>
              <a:rPr lang="en" sz="1900"/>
              <a:t>Shipping Costs</a:t>
            </a:r>
            <a:endParaRPr sz="1900"/>
          </a:p>
          <a:p>
            <a:pPr marL="457200" lvl="0" indent="-349250" algn="l" rtl="0">
              <a:spcBef>
                <a:spcPts val="0"/>
              </a:spcBef>
              <a:spcAft>
                <a:spcPts val="0"/>
              </a:spcAft>
              <a:buSzPts val="1900"/>
              <a:buChar char="●"/>
            </a:pPr>
            <a:r>
              <a:rPr lang="en" sz="1900"/>
              <a:t>Fixed Costs</a:t>
            </a:r>
            <a:endParaRPr sz="1900"/>
          </a:p>
          <a:p>
            <a:pPr marL="457200" lvl="0" indent="0" algn="l" rtl="0">
              <a:spcBef>
                <a:spcPts val="0"/>
              </a:spcBef>
              <a:spcAft>
                <a:spcPts val="0"/>
              </a:spcAft>
              <a:buNone/>
            </a:pPr>
            <a:endParaRPr sz="1700">
              <a:latin typeface="Lato"/>
              <a:ea typeface="Lato"/>
              <a:cs typeface="Lato"/>
              <a:sym typeface="Lato"/>
            </a:endParaRPr>
          </a:p>
        </p:txBody>
      </p:sp>
      <p:pic>
        <p:nvPicPr>
          <p:cNvPr id="305" name="Google Shape;305;p31"/>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357825" y="7074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Schema</a:t>
            </a:r>
            <a:endParaRPr/>
          </a:p>
        </p:txBody>
      </p:sp>
      <p:sp>
        <p:nvSpPr>
          <p:cNvPr id="142" name="Google Shape;142;p14"/>
          <p:cNvSpPr txBox="1">
            <a:spLocks noGrp="1"/>
          </p:cNvSpPr>
          <p:nvPr>
            <p:ph type="body" idx="1"/>
          </p:nvPr>
        </p:nvSpPr>
        <p:spPr>
          <a:xfrm>
            <a:off x="814975" y="1514250"/>
            <a:ext cx="4263600" cy="2115000"/>
          </a:xfrm>
          <a:prstGeom prst="rect">
            <a:avLst/>
          </a:prstGeom>
        </p:spPr>
        <p:txBody>
          <a:bodyPr spcFirstLastPara="1" wrap="square" lIns="91425" tIns="91425" rIns="91425" bIns="91425" anchor="t" anchorCtr="0">
            <a:normAutofit/>
          </a:bodyPr>
          <a:lstStyle/>
          <a:p>
            <a:pPr marL="457200" lvl="0" indent="-349250" algn="l" rtl="0">
              <a:spcBef>
                <a:spcPts val="0"/>
              </a:spcBef>
              <a:spcAft>
                <a:spcPts val="0"/>
              </a:spcAft>
              <a:buSzPts val="1900"/>
              <a:buChar char="●"/>
            </a:pPr>
            <a:r>
              <a:rPr lang="en" sz="1900"/>
              <a:t>Background</a:t>
            </a:r>
            <a:endParaRPr sz="1900"/>
          </a:p>
          <a:p>
            <a:pPr marL="914400" lvl="1" indent="-336550" algn="l" rtl="0">
              <a:spcBef>
                <a:spcPts val="0"/>
              </a:spcBef>
              <a:spcAft>
                <a:spcPts val="0"/>
              </a:spcAft>
              <a:buSzPts val="1700"/>
              <a:buChar char="○"/>
            </a:pPr>
            <a:r>
              <a:rPr lang="en" sz="1700"/>
              <a:t>Precision Agriculture and GAAP</a:t>
            </a:r>
            <a:endParaRPr sz="1700"/>
          </a:p>
          <a:p>
            <a:pPr marL="457200" lvl="0" indent="-349250" algn="l" rtl="0">
              <a:spcBef>
                <a:spcPts val="0"/>
              </a:spcBef>
              <a:spcAft>
                <a:spcPts val="0"/>
              </a:spcAft>
              <a:buSzPts val="1900"/>
              <a:buChar char="●"/>
            </a:pPr>
            <a:r>
              <a:rPr lang="en" sz="1900"/>
              <a:t>Location </a:t>
            </a:r>
            <a:endParaRPr sz="1900"/>
          </a:p>
          <a:p>
            <a:pPr marL="914400" lvl="1" indent="-336550" algn="l" rtl="0">
              <a:spcBef>
                <a:spcPts val="0"/>
              </a:spcBef>
              <a:spcAft>
                <a:spcPts val="0"/>
              </a:spcAft>
              <a:buSzPts val="1700"/>
              <a:buChar char="○"/>
            </a:pPr>
            <a:r>
              <a:rPr lang="en" sz="1700"/>
              <a:t>Selection Process</a:t>
            </a:r>
            <a:endParaRPr sz="1700"/>
          </a:p>
          <a:p>
            <a:pPr marL="914400" lvl="1" indent="-336550" algn="l" rtl="0">
              <a:spcBef>
                <a:spcPts val="0"/>
              </a:spcBef>
              <a:spcAft>
                <a:spcPts val="0"/>
              </a:spcAft>
              <a:buSzPts val="1700"/>
              <a:buChar char="○"/>
            </a:pPr>
            <a:r>
              <a:rPr lang="en" sz="1700"/>
              <a:t>Why Australia?</a:t>
            </a:r>
            <a:endParaRPr sz="1500"/>
          </a:p>
          <a:p>
            <a:pPr marL="914400" lvl="0" indent="0" algn="l" rtl="0">
              <a:spcBef>
                <a:spcPts val="1200"/>
              </a:spcBef>
              <a:spcAft>
                <a:spcPts val="1200"/>
              </a:spcAft>
              <a:buNone/>
            </a:pPr>
            <a:endParaRPr/>
          </a:p>
        </p:txBody>
      </p:sp>
      <p:sp>
        <p:nvSpPr>
          <p:cNvPr id="143" name="Google Shape;143;p14"/>
          <p:cNvSpPr txBox="1"/>
          <p:nvPr/>
        </p:nvSpPr>
        <p:spPr>
          <a:xfrm>
            <a:off x="5078575" y="1514250"/>
            <a:ext cx="3534600" cy="21150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Recommendation</a:t>
            </a:r>
            <a:endParaRPr sz="1700">
              <a:solidFill>
                <a:schemeClr val="lt1"/>
              </a:solidFill>
              <a:latin typeface="Lato"/>
              <a:ea typeface="Lato"/>
              <a:cs typeface="Lato"/>
              <a:sym typeface="Lato"/>
            </a:endParaRPr>
          </a:p>
          <a:p>
            <a:pPr marL="914400" lvl="1" indent="-336550" algn="l" rtl="0">
              <a:lnSpc>
                <a:spcPct val="115000"/>
              </a:lnSpc>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Market </a:t>
            </a:r>
            <a:endParaRPr sz="1700">
              <a:solidFill>
                <a:schemeClr val="lt1"/>
              </a:solidFill>
              <a:latin typeface="Lato"/>
              <a:ea typeface="Lato"/>
              <a:cs typeface="Lato"/>
              <a:sym typeface="Lato"/>
            </a:endParaRPr>
          </a:p>
          <a:p>
            <a:pPr marL="914400" lvl="1" indent="-336550" algn="l" rtl="0">
              <a:lnSpc>
                <a:spcPct val="115000"/>
              </a:lnSpc>
              <a:spcBef>
                <a:spcPts val="0"/>
              </a:spcBef>
              <a:spcAft>
                <a:spcPts val="0"/>
              </a:spcAft>
              <a:buClr>
                <a:schemeClr val="lt1"/>
              </a:buClr>
              <a:buSzPts val="1700"/>
              <a:buFont typeface="Lato"/>
              <a:buChar char="○"/>
            </a:pPr>
            <a:r>
              <a:rPr lang="en" sz="1500">
                <a:solidFill>
                  <a:schemeClr val="lt1"/>
                </a:solidFill>
                <a:latin typeface="Lato"/>
                <a:ea typeface="Lato"/>
                <a:cs typeface="Lato"/>
                <a:sym typeface="Lato"/>
              </a:rPr>
              <a:t>Marketing &amp; Other (Promotion）</a:t>
            </a:r>
            <a:endParaRPr sz="1700">
              <a:solidFill>
                <a:schemeClr val="lt1"/>
              </a:solidFill>
              <a:latin typeface="Lato"/>
              <a:ea typeface="Lato"/>
              <a:cs typeface="Lato"/>
              <a:sym typeface="Lato"/>
            </a:endParaRPr>
          </a:p>
          <a:p>
            <a:pPr marL="914400" lvl="1" indent="-323850" algn="l" rtl="0">
              <a:lnSpc>
                <a:spcPct val="115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Price Point</a:t>
            </a:r>
            <a:endParaRPr sz="1500">
              <a:solidFill>
                <a:schemeClr val="lt1"/>
              </a:solidFill>
              <a:latin typeface="Lato"/>
              <a:ea typeface="Lato"/>
              <a:cs typeface="Lato"/>
              <a:sym typeface="Lato"/>
            </a:endParaRPr>
          </a:p>
          <a:p>
            <a:pPr marL="914400" lvl="1" indent="-323850" algn="l" rtl="0">
              <a:lnSpc>
                <a:spcPct val="115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Shipping Costs</a:t>
            </a:r>
            <a:endParaRPr sz="1500">
              <a:solidFill>
                <a:schemeClr val="lt1"/>
              </a:solidFill>
              <a:latin typeface="Lato"/>
              <a:ea typeface="Lato"/>
              <a:cs typeface="Lato"/>
              <a:sym typeface="Lato"/>
            </a:endParaRPr>
          </a:p>
          <a:p>
            <a:pPr marL="914400" lvl="1" indent="-323850" algn="l" rtl="0">
              <a:lnSpc>
                <a:spcPct val="115000"/>
              </a:lnSpc>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Fixed Costs</a:t>
            </a:r>
            <a:endParaRPr sz="1500">
              <a:solidFill>
                <a:schemeClr val="lt1"/>
              </a:solidFill>
              <a:latin typeface="Lato"/>
              <a:ea typeface="Lato"/>
              <a:cs typeface="Lato"/>
              <a:sym typeface="Lato"/>
            </a:endParaRPr>
          </a:p>
        </p:txBody>
      </p:sp>
      <p:pic>
        <p:nvPicPr>
          <p:cNvPr id="144" name="Google Shape;144;p14"/>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Recommendation - Market</a:t>
            </a:r>
            <a:endParaRPr/>
          </a:p>
        </p:txBody>
      </p:sp>
      <p:sp>
        <p:nvSpPr>
          <p:cNvPr id="311" name="Google Shape;311;p32"/>
          <p:cNvSpPr txBox="1">
            <a:spLocks noGrp="1"/>
          </p:cNvSpPr>
          <p:nvPr>
            <p:ph type="body" idx="1"/>
          </p:nvPr>
        </p:nvSpPr>
        <p:spPr>
          <a:xfrm>
            <a:off x="1208800" y="1116150"/>
            <a:ext cx="7699500" cy="1190400"/>
          </a:xfrm>
          <a:prstGeom prst="rect">
            <a:avLst/>
          </a:prstGeom>
        </p:spPr>
        <p:txBody>
          <a:bodyPr spcFirstLastPara="1" wrap="square" lIns="91425" tIns="91425" rIns="91425" bIns="91425" anchor="t" anchorCtr="0">
            <a:noAutofit/>
          </a:bodyPr>
          <a:lstStyle/>
          <a:p>
            <a:pPr marL="457200" lvl="0" indent="-330200" algn="just" rtl="0">
              <a:spcBef>
                <a:spcPts val="1800"/>
              </a:spcBef>
              <a:spcAft>
                <a:spcPts val="0"/>
              </a:spcAft>
              <a:buClr>
                <a:srgbClr val="FFFFFF"/>
              </a:buClr>
              <a:buSzPts val="1600"/>
              <a:buChar char="●"/>
            </a:pPr>
            <a:r>
              <a:rPr lang="en" sz="1600">
                <a:solidFill>
                  <a:srgbClr val="FFFFFF"/>
                </a:solidFill>
                <a:highlight>
                  <a:srgbClr val="000000"/>
                </a:highlight>
                <a:latin typeface="Arial"/>
                <a:ea typeface="Arial"/>
                <a:cs typeface="Arial"/>
                <a:sym typeface="Arial"/>
              </a:rPr>
              <a:t>Total cropland: 9.7 million hectares</a:t>
            </a:r>
            <a:endParaRPr sz="1600">
              <a:solidFill>
                <a:srgbClr val="FFFFFF"/>
              </a:solidFill>
              <a:highlight>
                <a:srgbClr val="000000"/>
              </a:highlight>
              <a:latin typeface="Arial"/>
              <a:ea typeface="Arial"/>
              <a:cs typeface="Arial"/>
              <a:sym typeface="Arial"/>
            </a:endParaRPr>
          </a:p>
          <a:p>
            <a:pPr marL="457200" lvl="0" indent="-330200" algn="l" rtl="0">
              <a:spcBef>
                <a:spcPts val="0"/>
              </a:spcBef>
              <a:spcAft>
                <a:spcPts val="0"/>
              </a:spcAft>
              <a:buClr>
                <a:srgbClr val="FFFFFF"/>
              </a:buClr>
              <a:buSzPts val="1600"/>
              <a:buChar char="●"/>
            </a:pPr>
            <a:r>
              <a:rPr lang="en" sz="1600">
                <a:solidFill>
                  <a:srgbClr val="FFFFFF"/>
                </a:solidFill>
                <a:highlight>
                  <a:srgbClr val="000000"/>
                </a:highlight>
                <a:latin typeface="Arial"/>
                <a:ea typeface="Arial"/>
                <a:cs typeface="Arial"/>
                <a:sym typeface="Arial"/>
              </a:rPr>
              <a:t>National average for the annually cropped area per farm: around 800 hectares</a:t>
            </a:r>
            <a:endParaRPr sz="1600">
              <a:solidFill>
                <a:srgbClr val="FFFFFF"/>
              </a:solidFill>
              <a:highlight>
                <a:srgbClr val="000000"/>
              </a:highlight>
              <a:latin typeface="Arial"/>
              <a:ea typeface="Arial"/>
              <a:cs typeface="Arial"/>
              <a:sym typeface="Arial"/>
            </a:endParaRPr>
          </a:p>
          <a:p>
            <a:pPr marL="457200" lvl="0" indent="-330200" algn="l" rtl="0">
              <a:spcBef>
                <a:spcPts val="0"/>
              </a:spcBef>
              <a:spcAft>
                <a:spcPts val="0"/>
              </a:spcAft>
              <a:buClr>
                <a:srgbClr val="FFFFFF"/>
              </a:buClr>
              <a:buSzPts val="1600"/>
              <a:buChar char="●"/>
            </a:pPr>
            <a:r>
              <a:rPr lang="en" sz="1600">
                <a:solidFill>
                  <a:srgbClr val="FFFFFF"/>
                </a:solidFill>
                <a:highlight>
                  <a:srgbClr val="000000"/>
                </a:highlight>
              </a:rPr>
              <a:t>It is estimated that less than 10% of farm businesses are involved in precision farming. </a:t>
            </a:r>
            <a:endParaRPr sz="1600">
              <a:solidFill>
                <a:srgbClr val="FFFFFF"/>
              </a:solidFill>
              <a:highlight>
                <a:srgbClr val="000000"/>
              </a:highlight>
            </a:endParaRPr>
          </a:p>
        </p:txBody>
      </p:sp>
      <p:pic>
        <p:nvPicPr>
          <p:cNvPr id="312" name="Google Shape;312;p32"/>
          <p:cNvPicPr preferRelativeResize="0"/>
          <p:nvPr/>
        </p:nvPicPr>
        <p:blipFill>
          <a:blip r:embed="rId3">
            <a:alphaModFix/>
          </a:blip>
          <a:stretch>
            <a:fillRect/>
          </a:stretch>
        </p:blipFill>
        <p:spPr>
          <a:xfrm>
            <a:off x="2849512" y="2306550"/>
            <a:ext cx="4418077" cy="2585175"/>
          </a:xfrm>
          <a:prstGeom prst="rect">
            <a:avLst/>
          </a:prstGeom>
          <a:noFill/>
          <a:ln>
            <a:noFill/>
          </a:ln>
        </p:spPr>
      </p:pic>
      <p:pic>
        <p:nvPicPr>
          <p:cNvPr id="313" name="Google Shape;313;p32"/>
          <p:cNvPicPr preferRelativeResize="0"/>
          <p:nvPr/>
        </p:nvPicPr>
        <p:blipFill>
          <a:blip r:embed="rId4">
            <a:alphaModFix/>
          </a:blip>
          <a:stretch>
            <a:fillRect/>
          </a:stretch>
        </p:blipFill>
        <p:spPr>
          <a:xfrm>
            <a:off x="0" y="4572000"/>
            <a:ext cx="1323975" cy="57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t>Recommendation - Promotion</a:t>
            </a:r>
            <a:endParaRPr/>
          </a:p>
        </p:txBody>
      </p:sp>
      <p:sp>
        <p:nvSpPr>
          <p:cNvPr id="319" name="Google Shape;319;p33"/>
          <p:cNvSpPr txBox="1">
            <a:spLocks noGrp="1"/>
          </p:cNvSpPr>
          <p:nvPr>
            <p:ph type="body" idx="1"/>
          </p:nvPr>
        </p:nvSpPr>
        <p:spPr>
          <a:xfrm>
            <a:off x="5153325" y="1178125"/>
            <a:ext cx="3792000" cy="6285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5600" b="1">
                <a:latin typeface="Arial"/>
                <a:ea typeface="Arial"/>
                <a:cs typeface="Arial"/>
                <a:sym typeface="Arial"/>
              </a:rPr>
              <a:t>Marketing in both traditional and digital:</a:t>
            </a:r>
            <a:endParaRPr sz="5600" b="1">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0" lvl="0" indent="0" algn="l" rtl="0">
              <a:spcBef>
                <a:spcPts val="1200"/>
              </a:spcBef>
              <a:spcAft>
                <a:spcPts val="0"/>
              </a:spcAft>
              <a:buNone/>
            </a:pPr>
            <a:endParaRPr sz="5600">
              <a:latin typeface="Arial"/>
              <a:ea typeface="Arial"/>
              <a:cs typeface="Arial"/>
              <a:sym typeface="Arial"/>
            </a:endParaRPr>
          </a:p>
          <a:p>
            <a:pPr marL="457200" lvl="0" indent="0" algn="l" rtl="0">
              <a:lnSpc>
                <a:spcPct val="115000"/>
              </a:lnSpc>
              <a:spcBef>
                <a:spcPts val="1200"/>
              </a:spcBef>
              <a:spcAft>
                <a:spcPts val="0"/>
              </a:spcAft>
              <a:buNone/>
            </a:pPr>
            <a:endParaRPr sz="4800">
              <a:latin typeface="Arial"/>
              <a:ea typeface="Arial"/>
              <a:cs typeface="Arial"/>
              <a:sym typeface="Arial"/>
            </a:endParaRPr>
          </a:p>
          <a:p>
            <a:pPr marL="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320" name="Google Shape;320;p33"/>
          <p:cNvPicPr preferRelativeResize="0"/>
          <p:nvPr/>
        </p:nvPicPr>
        <p:blipFill>
          <a:blip r:embed="rId3">
            <a:alphaModFix/>
          </a:blip>
          <a:stretch>
            <a:fillRect/>
          </a:stretch>
        </p:blipFill>
        <p:spPr>
          <a:xfrm>
            <a:off x="453725" y="1736075"/>
            <a:ext cx="4540926" cy="2523025"/>
          </a:xfrm>
          <a:prstGeom prst="rect">
            <a:avLst/>
          </a:prstGeom>
          <a:noFill/>
          <a:ln>
            <a:noFill/>
          </a:ln>
        </p:spPr>
      </p:pic>
      <p:pic>
        <p:nvPicPr>
          <p:cNvPr id="321" name="Google Shape;321;p33"/>
          <p:cNvPicPr preferRelativeResize="0"/>
          <p:nvPr/>
        </p:nvPicPr>
        <p:blipFill rotWithShape="1">
          <a:blip r:embed="rId4">
            <a:alphaModFix/>
          </a:blip>
          <a:srcRect l="54197"/>
          <a:stretch/>
        </p:blipFill>
        <p:spPr>
          <a:xfrm>
            <a:off x="7575500" y="1736063"/>
            <a:ext cx="1369900" cy="1524000"/>
          </a:xfrm>
          <a:prstGeom prst="rect">
            <a:avLst/>
          </a:prstGeom>
          <a:noFill/>
          <a:ln>
            <a:noFill/>
          </a:ln>
        </p:spPr>
      </p:pic>
      <p:pic>
        <p:nvPicPr>
          <p:cNvPr id="322" name="Google Shape;322;p33"/>
          <p:cNvPicPr preferRelativeResize="0"/>
          <p:nvPr/>
        </p:nvPicPr>
        <p:blipFill rotWithShape="1">
          <a:blip r:embed="rId4">
            <a:alphaModFix/>
          </a:blip>
          <a:srcRect r="54475"/>
          <a:stretch/>
        </p:blipFill>
        <p:spPr>
          <a:xfrm>
            <a:off x="5282325" y="1736075"/>
            <a:ext cx="1361563" cy="1524000"/>
          </a:xfrm>
          <a:prstGeom prst="rect">
            <a:avLst/>
          </a:prstGeom>
          <a:noFill/>
          <a:ln>
            <a:noFill/>
          </a:ln>
        </p:spPr>
      </p:pic>
      <p:sp>
        <p:nvSpPr>
          <p:cNvPr id="323" name="Google Shape;323;p33"/>
          <p:cNvSpPr/>
          <p:nvPr/>
        </p:nvSpPr>
        <p:spPr>
          <a:xfrm>
            <a:off x="6733500" y="2114000"/>
            <a:ext cx="752400" cy="6285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txBox="1"/>
          <p:nvPr/>
        </p:nvSpPr>
        <p:spPr>
          <a:xfrm>
            <a:off x="5035150" y="3548650"/>
            <a:ext cx="2115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Newspapers</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TV </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Radio</a:t>
            </a:r>
            <a:endParaRPr>
              <a:solidFill>
                <a:srgbClr val="FFFFFF"/>
              </a:solidFill>
              <a:latin typeface="Lato"/>
              <a:ea typeface="Lato"/>
              <a:cs typeface="Lato"/>
              <a:sym typeface="Lato"/>
            </a:endParaRPr>
          </a:p>
        </p:txBody>
      </p:sp>
      <p:sp>
        <p:nvSpPr>
          <p:cNvPr id="325" name="Google Shape;325;p33"/>
          <p:cNvSpPr txBox="1"/>
          <p:nvPr/>
        </p:nvSpPr>
        <p:spPr>
          <a:xfrm>
            <a:off x="7150750" y="3548650"/>
            <a:ext cx="19212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Social Media</a:t>
            </a:r>
            <a:endParaRPr>
              <a:solidFill>
                <a:srgbClr val="FFFFFF"/>
              </a:solidFill>
              <a:latin typeface="Lato"/>
              <a:ea typeface="Lato"/>
              <a:cs typeface="Lato"/>
              <a:sym typeface="Lato"/>
            </a:endParaRPr>
          </a:p>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Websites</a:t>
            </a:r>
            <a:endParaRPr>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Amazon</a:t>
            </a:r>
            <a:endParaRPr>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Google</a:t>
            </a:r>
            <a:endParaRPr>
              <a:solidFill>
                <a:srgbClr val="FFFFFF"/>
              </a:solidFill>
              <a:latin typeface="Lato"/>
              <a:ea typeface="Lato"/>
              <a:cs typeface="Lato"/>
              <a:sym typeface="Lato"/>
            </a:endParaRPr>
          </a:p>
          <a:p>
            <a:pPr marL="914400" lvl="1"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Bing</a:t>
            </a:r>
            <a:endParaRPr>
              <a:solidFill>
                <a:srgbClr val="FFFFFF"/>
              </a:solidFill>
              <a:latin typeface="Lato"/>
              <a:ea typeface="Lato"/>
              <a:cs typeface="Lato"/>
              <a:sym typeface="Lato"/>
            </a:endParaRPr>
          </a:p>
        </p:txBody>
      </p:sp>
      <p:pic>
        <p:nvPicPr>
          <p:cNvPr id="326" name="Google Shape;326;p33"/>
          <p:cNvPicPr preferRelativeResize="0"/>
          <p:nvPr/>
        </p:nvPicPr>
        <p:blipFill>
          <a:blip r:embed="rId5">
            <a:alphaModFix/>
          </a:blip>
          <a:stretch>
            <a:fillRect/>
          </a:stretch>
        </p:blipFill>
        <p:spPr>
          <a:xfrm>
            <a:off x="-12" y="4572000"/>
            <a:ext cx="1323975" cy="571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body" idx="1"/>
          </p:nvPr>
        </p:nvSpPr>
        <p:spPr>
          <a:xfrm>
            <a:off x="1262075" y="1036675"/>
            <a:ext cx="7038900" cy="401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Estimated price for each methods:</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
              <a:t>Newspapers</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
              <a:t>TV ads:  </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
              <a:t>Social Media</a:t>
            </a:r>
            <a:endParaRPr/>
          </a:p>
          <a:p>
            <a:pPr marL="0" lvl="0" indent="0" algn="l" rtl="0">
              <a:spcBef>
                <a:spcPts val="1200"/>
              </a:spcBef>
              <a:spcAft>
                <a:spcPts val="0"/>
              </a:spcAft>
              <a:buNone/>
            </a:pPr>
            <a:endParaRPr/>
          </a:p>
          <a:p>
            <a:pPr marL="457200" lvl="0" indent="-311150" algn="l" rtl="0">
              <a:spcBef>
                <a:spcPts val="1200"/>
              </a:spcBef>
              <a:spcAft>
                <a:spcPts val="0"/>
              </a:spcAft>
              <a:buSzPts val="1300"/>
              <a:buChar char="●"/>
            </a:pPr>
            <a:r>
              <a:rPr lang="en"/>
              <a:t>Website</a:t>
            </a:r>
            <a:endParaRPr/>
          </a:p>
          <a:p>
            <a:pPr marL="0" lvl="0" indent="0" algn="l" rtl="0">
              <a:spcBef>
                <a:spcPts val="1200"/>
              </a:spcBef>
              <a:spcAft>
                <a:spcPts val="1200"/>
              </a:spcAft>
              <a:buNone/>
            </a:pPr>
            <a:endParaRPr/>
          </a:p>
        </p:txBody>
      </p:sp>
      <p:sp>
        <p:nvSpPr>
          <p:cNvPr id="332" name="Google Shape;332;p34"/>
          <p:cNvSpPr txBox="1">
            <a:spLocks noGrp="1"/>
          </p:cNvSpPr>
          <p:nvPr>
            <p:ph type="title"/>
          </p:nvPr>
        </p:nvSpPr>
        <p:spPr>
          <a:xfrm>
            <a:off x="1262075" y="259050"/>
            <a:ext cx="7038900" cy="739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t>Recommendation - Promotion</a:t>
            </a:r>
            <a:endParaRPr/>
          </a:p>
        </p:txBody>
      </p:sp>
      <p:pic>
        <p:nvPicPr>
          <p:cNvPr id="333" name="Google Shape;333;p34"/>
          <p:cNvPicPr preferRelativeResize="0"/>
          <p:nvPr/>
        </p:nvPicPr>
        <p:blipFill>
          <a:blip r:embed="rId3">
            <a:alphaModFix/>
          </a:blip>
          <a:stretch>
            <a:fillRect/>
          </a:stretch>
        </p:blipFill>
        <p:spPr>
          <a:xfrm>
            <a:off x="3033475" y="2523075"/>
            <a:ext cx="739625" cy="739625"/>
          </a:xfrm>
          <a:prstGeom prst="rect">
            <a:avLst/>
          </a:prstGeom>
          <a:noFill/>
          <a:ln>
            <a:noFill/>
          </a:ln>
        </p:spPr>
      </p:pic>
      <p:pic>
        <p:nvPicPr>
          <p:cNvPr id="334" name="Google Shape;334;p34"/>
          <p:cNvPicPr preferRelativeResize="0"/>
          <p:nvPr/>
        </p:nvPicPr>
        <p:blipFill rotWithShape="1">
          <a:blip r:embed="rId4">
            <a:alphaModFix/>
          </a:blip>
          <a:srcRect l="18709" r="12300" b="4879"/>
          <a:stretch/>
        </p:blipFill>
        <p:spPr>
          <a:xfrm>
            <a:off x="3088800" y="1686671"/>
            <a:ext cx="739625" cy="679278"/>
          </a:xfrm>
          <a:prstGeom prst="rect">
            <a:avLst/>
          </a:prstGeom>
          <a:noFill/>
          <a:ln>
            <a:noFill/>
          </a:ln>
        </p:spPr>
      </p:pic>
      <p:pic>
        <p:nvPicPr>
          <p:cNvPr id="335" name="Google Shape;335;p34"/>
          <p:cNvPicPr preferRelativeResize="0"/>
          <p:nvPr/>
        </p:nvPicPr>
        <p:blipFill>
          <a:blip r:embed="rId5">
            <a:alphaModFix/>
          </a:blip>
          <a:stretch>
            <a:fillRect/>
          </a:stretch>
        </p:blipFill>
        <p:spPr>
          <a:xfrm>
            <a:off x="2954148" y="4285410"/>
            <a:ext cx="1008925" cy="451765"/>
          </a:xfrm>
          <a:prstGeom prst="rect">
            <a:avLst/>
          </a:prstGeom>
          <a:noFill/>
          <a:ln>
            <a:noFill/>
          </a:ln>
        </p:spPr>
      </p:pic>
      <p:pic>
        <p:nvPicPr>
          <p:cNvPr id="336" name="Google Shape;336;p34"/>
          <p:cNvPicPr preferRelativeResize="0"/>
          <p:nvPr/>
        </p:nvPicPr>
        <p:blipFill>
          <a:blip r:embed="rId6">
            <a:alphaModFix/>
          </a:blip>
          <a:stretch>
            <a:fillRect/>
          </a:stretch>
        </p:blipFill>
        <p:spPr>
          <a:xfrm>
            <a:off x="2954150" y="3491556"/>
            <a:ext cx="1008925" cy="564994"/>
          </a:xfrm>
          <a:prstGeom prst="rect">
            <a:avLst/>
          </a:prstGeom>
          <a:noFill/>
          <a:ln>
            <a:noFill/>
          </a:ln>
        </p:spPr>
      </p:pic>
      <p:sp>
        <p:nvSpPr>
          <p:cNvPr id="337" name="Google Shape;337;p34"/>
          <p:cNvSpPr txBox="1"/>
          <p:nvPr/>
        </p:nvSpPr>
        <p:spPr>
          <a:xfrm>
            <a:off x="4180675" y="2666188"/>
            <a:ext cx="23991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$2000 - $3000 / 30s</a:t>
            </a:r>
            <a:endParaRPr sz="1500">
              <a:latin typeface="Lato"/>
              <a:ea typeface="Lato"/>
              <a:cs typeface="Lato"/>
              <a:sym typeface="Lato"/>
            </a:endParaRPr>
          </a:p>
        </p:txBody>
      </p:sp>
      <p:sp>
        <p:nvSpPr>
          <p:cNvPr id="338" name="Google Shape;338;p34"/>
          <p:cNvSpPr txBox="1"/>
          <p:nvPr/>
        </p:nvSpPr>
        <p:spPr>
          <a:xfrm>
            <a:off x="4180675" y="1826213"/>
            <a:ext cx="3381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$600 - $50,000/a full-page</a:t>
            </a:r>
            <a:endParaRPr>
              <a:solidFill>
                <a:schemeClr val="lt1"/>
              </a:solidFill>
              <a:latin typeface="Lato"/>
              <a:ea typeface="Lato"/>
              <a:cs typeface="Lato"/>
              <a:sym typeface="Lato"/>
            </a:endParaRPr>
          </a:p>
        </p:txBody>
      </p:sp>
      <p:sp>
        <p:nvSpPr>
          <p:cNvPr id="339" name="Google Shape;339;p34"/>
          <p:cNvSpPr txBox="1"/>
          <p:nvPr/>
        </p:nvSpPr>
        <p:spPr>
          <a:xfrm>
            <a:off x="4180675" y="3489213"/>
            <a:ext cx="31161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$400 - $22,000/month</a:t>
            </a:r>
            <a:endParaRPr>
              <a:solidFill>
                <a:srgbClr val="FFFFFF"/>
              </a:solidFill>
              <a:latin typeface="Lato"/>
              <a:ea typeface="Lato"/>
              <a:cs typeface="Lato"/>
              <a:sym typeface="Lato"/>
            </a:endParaRPr>
          </a:p>
        </p:txBody>
      </p:sp>
      <p:sp>
        <p:nvSpPr>
          <p:cNvPr id="340" name="Google Shape;340;p34"/>
          <p:cNvSpPr txBox="1"/>
          <p:nvPr/>
        </p:nvSpPr>
        <p:spPr>
          <a:xfrm>
            <a:off x="4180675" y="4312250"/>
            <a:ext cx="27534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en">
                <a:solidFill>
                  <a:srgbClr val="FFFFFF"/>
                </a:solidFill>
              </a:rPr>
              <a:t>$5,000 - $15,000/month</a:t>
            </a:r>
            <a:endParaRPr sz="1700">
              <a:solidFill>
                <a:srgbClr val="FFFFFF"/>
              </a:solidFill>
              <a:latin typeface="Lato"/>
              <a:ea typeface="Lato"/>
              <a:cs typeface="Lato"/>
              <a:sym typeface="Lato"/>
            </a:endParaRPr>
          </a:p>
        </p:txBody>
      </p:sp>
      <p:pic>
        <p:nvPicPr>
          <p:cNvPr id="341" name="Google Shape;341;p34"/>
          <p:cNvPicPr preferRelativeResize="0"/>
          <p:nvPr/>
        </p:nvPicPr>
        <p:blipFill>
          <a:blip r:embed="rId7">
            <a:alphaModFix/>
          </a:blip>
          <a:stretch>
            <a:fillRect/>
          </a:stretch>
        </p:blipFill>
        <p:spPr>
          <a:xfrm>
            <a:off x="0" y="4572000"/>
            <a:ext cx="1323975" cy="571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5"/>
          <p:cNvSpPr txBox="1">
            <a:spLocks noGrp="1"/>
          </p:cNvSpPr>
          <p:nvPr>
            <p:ph type="title"/>
          </p:nvPr>
        </p:nvSpPr>
        <p:spPr>
          <a:xfrm>
            <a:off x="1297500" y="393750"/>
            <a:ext cx="7038900" cy="57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Recommendation - Price Point </a:t>
            </a:r>
            <a:endParaRPr sz="1600"/>
          </a:p>
        </p:txBody>
      </p:sp>
      <p:sp>
        <p:nvSpPr>
          <p:cNvPr id="347" name="Google Shape;347;p35"/>
          <p:cNvSpPr txBox="1">
            <a:spLocks noGrp="1"/>
          </p:cNvSpPr>
          <p:nvPr>
            <p:ph type="body" idx="1"/>
          </p:nvPr>
        </p:nvSpPr>
        <p:spPr>
          <a:xfrm>
            <a:off x="1297500" y="894775"/>
            <a:ext cx="7038900" cy="5712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sz="1800"/>
              <a:t>Comparison with similar products in Australia</a:t>
            </a:r>
            <a:endParaRPr sz="1800"/>
          </a:p>
        </p:txBody>
      </p:sp>
      <p:sp>
        <p:nvSpPr>
          <p:cNvPr id="348" name="Google Shape;348;p35"/>
          <p:cNvSpPr txBox="1">
            <a:spLocks noGrp="1"/>
          </p:cNvSpPr>
          <p:nvPr>
            <p:ph type="body" idx="1"/>
          </p:nvPr>
        </p:nvSpPr>
        <p:spPr>
          <a:xfrm>
            <a:off x="1297500" y="1740250"/>
            <a:ext cx="1489200" cy="608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sz="1700"/>
              <a:t>Sensor                                                                </a:t>
            </a:r>
            <a:endParaRPr sz="1700"/>
          </a:p>
        </p:txBody>
      </p:sp>
      <p:sp>
        <p:nvSpPr>
          <p:cNvPr id="349" name="Google Shape;349;p35"/>
          <p:cNvSpPr txBox="1"/>
          <p:nvPr/>
        </p:nvSpPr>
        <p:spPr>
          <a:xfrm>
            <a:off x="1297500" y="2113075"/>
            <a:ext cx="2014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FF0000"/>
                </a:solidFill>
                <a:latin typeface="Lato"/>
                <a:ea typeface="Lato"/>
                <a:cs typeface="Lato"/>
                <a:sym typeface="Lato"/>
              </a:rPr>
              <a:t>$ 3000 AUD</a:t>
            </a:r>
            <a:endParaRPr sz="1600" b="1">
              <a:solidFill>
                <a:srgbClr val="FF0000"/>
              </a:solidFill>
              <a:latin typeface="Lato"/>
              <a:ea typeface="Lato"/>
              <a:cs typeface="Lato"/>
              <a:sym typeface="Lato"/>
            </a:endParaRPr>
          </a:p>
        </p:txBody>
      </p:sp>
      <p:sp>
        <p:nvSpPr>
          <p:cNvPr id="350" name="Google Shape;350;p35"/>
          <p:cNvSpPr txBox="1"/>
          <p:nvPr/>
        </p:nvSpPr>
        <p:spPr>
          <a:xfrm>
            <a:off x="1297500" y="3692300"/>
            <a:ext cx="34026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00"/>
                </a:solidFill>
                <a:latin typeface="Lato"/>
                <a:ea typeface="Lato"/>
                <a:cs typeface="Lato"/>
                <a:sym typeface="Lato"/>
              </a:rPr>
              <a:t>$  350/mo AUD (1-month)</a:t>
            </a:r>
            <a:endParaRPr sz="1700" b="1">
              <a:solidFill>
                <a:srgbClr val="FF0000"/>
              </a:solidFill>
              <a:latin typeface="Lato"/>
              <a:ea typeface="Lato"/>
              <a:cs typeface="Lato"/>
              <a:sym typeface="Lato"/>
            </a:endParaRPr>
          </a:p>
          <a:p>
            <a:pPr marL="0" lvl="0" indent="0" algn="l" rtl="0">
              <a:spcBef>
                <a:spcPts val="0"/>
              </a:spcBef>
              <a:spcAft>
                <a:spcPts val="0"/>
              </a:spcAft>
              <a:buNone/>
            </a:pPr>
            <a:r>
              <a:rPr lang="en" sz="1700" b="1">
                <a:solidFill>
                  <a:srgbClr val="FF0000"/>
                </a:solidFill>
                <a:latin typeface="Lato"/>
                <a:ea typeface="Lato"/>
                <a:cs typeface="Lato"/>
                <a:sym typeface="Lato"/>
              </a:rPr>
              <a:t>$  320/mo AUD (12-month)</a:t>
            </a:r>
            <a:endParaRPr sz="1700" b="1">
              <a:solidFill>
                <a:srgbClr val="FF0000"/>
              </a:solidFill>
              <a:latin typeface="Lato"/>
              <a:ea typeface="Lato"/>
              <a:cs typeface="Lato"/>
              <a:sym typeface="Lato"/>
            </a:endParaRPr>
          </a:p>
        </p:txBody>
      </p:sp>
      <p:sp>
        <p:nvSpPr>
          <p:cNvPr id="351" name="Google Shape;351;p35"/>
          <p:cNvSpPr txBox="1"/>
          <p:nvPr/>
        </p:nvSpPr>
        <p:spPr>
          <a:xfrm>
            <a:off x="1237175" y="3191275"/>
            <a:ext cx="2678100" cy="477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900">
                <a:solidFill>
                  <a:schemeClr val="lt1"/>
                </a:solidFill>
                <a:latin typeface="Lato"/>
                <a:ea typeface="Lato"/>
                <a:cs typeface="Lato"/>
                <a:sym typeface="Lato"/>
              </a:rPr>
              <a:t>Software for Analysis</a:t>
            </a:r>
            <a:endParaRPr>
              <a:latin typeface="Lato"/>
              <a:ea typeface="Lato"/>
              <a:cs typeface="Lato"/>
              <a:sym typeface="Lato"/>
            </a:endParaRPr>
          </a:p>
        </p:txBody>
      </p:sp>
      <p:pic>
        <p:nvPicPr>
          <p:cNvPr id="352" name="Google Shape;352;p35"/>
          <p:cNvPicPr preferRelativeResize="0"/>
          <p:nvPr/>
        </p:nvPicPr>
        <p:blipFill>
          <a:blip r:embed="rId3">
            <a:alphaModFix/>
          </a:blip>
          <a:stretch>
            <a:fillRect/>
          </a:stretch>
        </p:blipFill>
        <p:spPr>
          <a:xfrm>
            <a:off x="4278475" y="1465975"/>
            <a:ext cx="2572579" cy="1105775"/>
          </a:xfrm>
          <a:prstGeom prst="rect">
            <a:avLst/>
          </a:prstGeom>
          <a:noFill/>
          <a:ln>
            <a:noFill/>
          </a:ln>
        </p:spPr>
      </p:pic>
      <p:pic>
        <p:nvPicPr>
          <p:cNvPr id="353" name="Google Shape;353;p35"/>
          <p:cNvPicPr preferRelativeResize="0"/>
          <p:nvPr/>
        </p:nvPicPr>
        <p:blipFill>
          <a:blip r:embed="rId4">
            <a:alphaModFix/>
          </a:blip>
          <a:stretch>
            <a:fillRect/>
          </a:stretch>
        </p:blipFill>
        <p:spPr>
          <a:xfrm>
            <a:off x="4278475" y="2678050"/>
            <a:ext cx="3623725" cy="2327975"/>
          </a:xfrm>
          <a:prstGeom prst="rect">
            <a:avLst/>
          </a:prstGeom>
          <a:noFill/>
          <a:ln>
            <a:noFill/>
          </a:ln>
        </p:spPr>
      </p:pic>
      <p:sp>
        <p:nvSpPr>
          <p:cNvPr id="354" name="Google Shape;354;p35"/>
          <p:cNvSpPr txBox="1"/>
          <p:nvPr/>
        </p:nvSpPr>
        <p:spPr>
          <a:xfrm>
            <a:off x="7902200" y="4547850"/>
            <a:ext cx="107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FFFF"/>
                </a:solidFill>
                <a:latin typeface="Lato"/>
                <a:ea typeface="Lato"/>
                <a:cs typeface="Lato"/>
                <a:sym typeface="Lato"/>
              </a:rPr>
              <a:t>($327/mo)</a:t>
            </a:r>
            <a:endParaRPr>
              <a:solidFill>
                <a:srgbClr val="FFFFFF"/>
              </a:solidFill>
              <a:latin typeface="Lato"/>
              <a:ea typeface="Lato"/>
              <a:cs typeface="Lato"/>
              <a:sym typeface="Lato"/>
            </a:endParaRPr>
          </a:p>
        </p:txBody>
      </p:sp>
      <p:sp>
        <p:nvSpPr>
          <p:cNvPr id="355" name="Google Shape;355;p35"/>
          <p:cNvSpPr txBox="1"/>
          <p:nvPr/>
        </p:nvSpPr>
        <p:spPr>
          <a:xfrm>
            <a:off x="1297500" y="4315375"/>
            <a:ext cx="2864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Lato"/>
                <a:ea typeface="Lato"/>
                <a:cs typeface="Lato"/>
                <a:sym typeface="Lato"/>
              </a:rPr>
              <a:t>(check appendix 1  for further comparisons)</a:t>
            </a:r>
            <a:endParaRPr sz="1100">
              <a:solidFill>
                <a:srgbClr val="FFFFFF"/>
              </a:solidFill>
              <a:latin typeface="Lato"/>
              <a:ea typeface="Lato"/>
              <a:cs typeface="Lato"/>
              <a:sym typeface="Lato"/>
            </a:endParaRPr>
          </a:p>
        </p:txBody>
      </p:sp>
      <p:sp>
        <p:nvSpPr>
          <p:cNvPr id="356" name="Google Shape;356;p35"/>
          <p:cNvSpPr txBox="1"/>
          <p:nvPr/>
        </p:nvSpPr>
        <p:spPr>
          <a:xfrm>
            <a:off x="3259000" y="1829050"/>
            <a:ext cx="8115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a:solidFill>
                  <a:srgbClr val="FF0000"/>
                </a:solidFill>
                <a:latin typeface="Lato"/>
                <a:ea typeface="Lato"/>
                <a:cs typeface="Lato"/>
                <a:sym typeface="Lato"/>
              </a:rPr>
              <a:t>&lt;</a:t>
            </a:r>
            <a:endParaRPr sz="2900">
              <a:solidFill>
                <a:srgbClr val="FF0000"/>
              </a:solidFill>
              <a:latin typeface="Lato"/>
              <a:ea typeface="Lato"/>
              <a:cs typeface="Lato"/>
              <a:sym typeface="Lato"/>
            </a:endParaRPr>
          </a:p>
        </p:txBody>
      </p:sp>
      <p:pic>
        <p:nvPicPr>
          <p:cNvPr id="357" name="Google Shape;357;p35"/>
          <p:cNvPicPr preferRelativeResize="0"/>
          <p:nvPr/>
        </p:nvPicPr>
        <p:blipFill>
          <a:blip r:embed="rId5">
            <a:alphaModFix/>
          </a:blip>
          <a:stretch>
            <a:fillRect/>
          </a:stretch>
        </p:blipFill>
        <p:spPr>
          <a:xfrm>
            <a:off x="0" y="4655882"/>
            <a:ext cx="1073700" cy="46346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Recommendation - Shipping Costs</a:t>
            </a:r>
            <a:endParaRPr/>
          </a:p>
        </p:txBody>
      </p:sp>
      <p:sp>
        <p:nvSpPr>
          <p:cNvPr id="363" name="Google Shape;363;p36"/>
          <p:cNvSpPr txBox="1">
            <a:spLocks noGrp="1"/>
          </p:cNvSpPr>
          <p:nvPr>
            <p:ph type="body" idx="1"/>
          </p:nvPr>
        </p:nvSpPr>
        <p:spPr>
          <a:xfrm>
            <a:off x="5221225" y="1064175"/>
            <a:ext cx="3216900" cy="2733000"/>
          </a:xfrm>
          <a:prstGeom prst="rect">
            <a:avLst/>
          </a:prstGeom>
        </p:spPr>
        <p:txBody>
          <a:bodyPr spcFirstLastPara="1" wrap="square" lIns="91425" tIns="91425" rIns="91425" bIns="91425" anchor="t" anchorCtr="0">
            <a:noAutofit/>
          </a:bodyPr>
          <a:lstStyle/>
          <a:p>
            <a:pPr marL="457200" marR="0" lvl="0" indent="-318736" algn="l" rtl="0">
              <a:lnSpc>
                <a:spcPct val="115000"/>
              </a:lnSpc>
              <a:spcBef>
                <a:spcPts val="2000"/>
              </a:spcBef>
              <a:spcAft>
                <a:spcPts val="0"/>
              </a:spcAft>
              <a:buClr>
                <a:srgbClr val="FFFFFF"/>
              </a:buClr>
              <a:buSzPts val="1419"/>
              <a:buFont typeface="Arial"/>
              <a:buChar char="●"/>
            </a:pPr>
            <a:r>
              <a:rPr lang="en" sz="1419">
                <a:solidFill>
                  <a:srgbClr val="FFFFFF"/>
                </a:solidFill>
                <a:latin typeface="Arial"/>
                <a:ea typeface="Arial"/>
                <a:cs typeface="Arial"/>
                <a:sym typeface="Arial"/>
              </a:rPr>
              <a:t>Estimate 6$/box</a:t>
            </a:r>
            <a:endParaRPr sz="1419">
              <a:solidFill>
                <a:srgbClr val="FFFFFF"/>
              </a:solidFill>
              <a:latin typeface="Arial"/>
              <a:ea typeface="Arial"/>
              <a:cs typeface="Arial"/>
              <a:sym typeface="Arial"/>
            </a:endParaRPr>
          </a:p>
          <a:p>
            <a:pPr marL="457200" marR="0" lvl="0" indent="-312386" algn="l" rtl="0">
              <a:lnSpc>
                <a:spcPct val="115000"/>
              </a:lnSpc>
              <a:spcBef>
                <a:spcPts val="2000"/>
              </a:spcBef>
              <a:spcAft>
                <a:spcPts val="0"/>
              </a:spcAft>
              <a:buClr>
                <a:srgbClr val="FFFFFF"/>
              </a:buClr>
              <a:buSzPts val="1319"/>
              <a:buFont typeface="Arial"/>
              <a:buChar char="●"/>
            </a:pPr>
            <a:r>
              <a:rPr lang="en" sz="1419">
                <a:solidFill>
                  <a:srgbClr val="FFFFFF"/>
                </a:solidFill>
                <a:latin typeface="Arial"/>
                <a:ea typeface="Arial"/>
                <a:cs typeface="Arial"/>
                <a:sym typeface="Arial"/>
              </a:rPr>
              <a:t>Shipping cost less than </a:t>
            </a:r>
            <a:r>
              <a:rPr lang="en" sz="1419" b="1">
                <a:solidFill>
                  <a:srgbClr val="FF0000"/>
                </a:solidFill>
                <a:latin typeface="Arial"/>
                <a:ea typeface="Arial"/>
                <a:cs typeface="Arial"/>
                <a:sym typeface="Arial"/>
              </a:rPr>
              <a:t>4%</a:t>
            </a:r>
            <a:r>
              <a:rPr lang="en" sz="1419">
                <a:solidFill>
                  <a:srgbClr val="FFFFFF"/>
                </a:solidFill>
                <a:latin typeface="Arial"/>
                <a:ea typeface="Arial"/>
                <a:cs typeface="Arial"/>
                <a:sym typeface="Arial"/>
              </a:rPr>
              <a:t> of the price +</a:t>
            </a:r>
            <a:r>
              <a:rPr lang="en" sz="1419" b="1">
                <a:solidFill>
                  <a:srgbClr val="FF0000"/>
                </a:solidFill>
                <a:latin typeface="Arial"/>
                <a:ea typeface="Arial"/>
                <a:cs typeface="Arial"/>
                <a:sym typeface="Arial"/>
              </a:rPr>
              <a:t>10%</a:t>
            </a:r>
            <a:r>
              <a:rPr lang="en" sz="1419">
                <a:solidFill>
                  <a:srgbClr val="FFFFFF"/>
                </a:solidFill>
                <a:latin typeface="Arial"/>
                <a:ea typeface="Arial"/>
                <a:cs typeface="Arial"/>
                <a:sym typeface="Arial"/>
              </a:rPr>
              <a:t> GST </a:t>
            </a:r>
            <a:r>
              <a:rPr lang="en" sz="836">
                <a:solidFill>
                  <a:srgbClr val="FFFFFF"/>
                </a:solidFill>
                <a:latin typeface="Roboto"/>
                <a:ea typeface="Roboto"/>
                <a:cs typeface="Roboto"/>
                <a:sym typeface="Roboto"/>
              </a:rPr>
              <a:t>(G</a:t>
            </a:r>
            <a:r>
              <a:rPr lang="en" sz="836">
                <a:solidFill>
                  <a:srgbClr val="FFFFFF"/>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oods and Services Tax) </a:t>
            </a:r>
            <a:endParaRPr sz="1419">
              <a:solidFill>
                <a:srgbClr val="FFFFFF"/>
              </a:solidFill>
              <a:latin typeface="Arial"/>
              <a:ea typeface="Arial"/>
              <a:cs typeface="Arial"/>
              <a:sym typeface="Arial"/>
            </a:endParaRPr>
          </a:p>
          <a:p>
            <a:pPr marL="457200" marR="0" lvl="0" indent="-318736" algn="l" rtl="0">
              <a:lnSpc>
                <a:spcPct val="115000"/>
              </a:lnSpc>
              <a:spcBef>
                <a:spcPts val="2000"/>
              </a:spcBef>
              <a:spcAft>
                <a:spcPts val="0"/>
              </a:spcAft>
              <a:buClr>
                <a:srgbClr val="FFFFFF"/>
              </a:buClr>
              <a:buSzPts val="1419"/>
              <a:buFont typeface="Arial"/>
              <a:buChar char="●"/>
            </a:pPr>
            <a:r>
              <a:rPr lang="en" sz="1419">
                <a:solidFill>
                  <a:srgbClr val="FFFFFF"/>
                </a:solidFill>
                <a:latin typeface="Arial"/>
                <a:ea typeface="Arial"/>
                <a:cs typeface="Arial"/>
                <a:sym typeface="Arial"/>
              </a:rPr>
              <a:t>Price are negotiable</a:t>
            </a:r>
            <a:endParaRPr sz="1419">
              <a:solidFill>
                <a:srgbClr val="FFFFFF"/>
              </a:solidFill>
              <a:latin typeface="Arial"/>
              <a:ea typeface="Arial"/>
              <a:cs typeface="Arial"/>
              <a:sym typeface="Arial"/>
            </a:endParaRPr>
          </a:p>
          <a:p>
            <a:pPr marL="457200" marR="0" lvl="0" indent="-318736" algn="l" rtl="0">
              <a:lnSpc>
                <a:spcPct val="115000"/>
              </a:lnSpc>
              <a:spcBef>
                <a:spcPts val="2000"/>
              </a:spcBef>
              <a:spcAft>
                <a:spcPts val="2000"/>
              </a:spcAft>
              <a:buClr>
                <a:srgbClr val="FFFFFF"/>
              </a:buClr>
              <a:buSzPts val="1419"/>
              <a:buFont typeface="Arial"/>
              <a:buChar char="●"/>
            </a:pPr>
            <a:r>
              <a:rPr lang="en" sz="1419">
                <a:solidFill>
                  <a:srgbClr val="FFFFFF"/>
                </a:solidFill>
                <a:latin typeface="Arial"/>
                <a:ea typeface="Arial"/>
                <a:cs typeface="Arial"/>
                <a:sym typeface="Arial"/>
              </a:rPr>
              <a:t>Multi-optional logistic firms and shipping methods</a:t>
            </a:r>
            <a:endParaRPr sz="1419">
              <a:solidFill>
                <a:srgbClr val="FFFFFF"/>
              </a:solidFill>
              <a:latin typeface="Arial"/>
              <a:ea typeface="Arial"/>
              <a:cs typeface="Arial"/>
              <a:sym typeface="Arial"/>
            </a:endParaRPr>
          </a:p>
        </p:txBody>
      </p:sp>
      <p:pic>
        <p:nvPicPr>
          <p:cNvPr id="364" name="Google Shape;364;p36"/>
          <p:cNvPicPr preferRelativeResize="0"/>
          <p:nvPr/>
        </p:nvPicPr>
        <p:blipFill>
          <a:blip r:embed="rId4">
            <a:alphaModFix/>
          </a:blip>
          <a:stretch>
            <a:fillRect/>
          </a:stretch>
        </p:blipFill>
        <p:spPr>
          <a:xfrm>
            <a:off x="1297500" y="2571750"/>
            <a:ext cx="3216950" cy="1469200"/>
          </a:xfrm>
          <a:prstGeom prst="rect">
            <a:avLst/>
          </a:prstGeom>
          <a:noFill/>
          <a:ln>
            <a:noFill/>
          </a:ln>
        </p:spPr>
      </p:pic>
      <p:pic>
        <p:nvPicPr>
          <p:cNvPr id="365" name="Google Shape;365;p36"/>
          <p:cNvPicPr preferRelativeResize="0"/>
          <p:nvPr/>
        </p:nvPicPr>
        <p:blipFill>
          <a:blip r:embed="rId5">
            <a:alphaModFix/>
          </a:blip>
          <a:stretch>
            <a:fillRect/>
          </a:stretch>
        </p:blipFill>
        <p:spPr>
          <a:xfrm>
            <a:off x="1297513" y="1064175"/>
            <a:ext cx="3216932" cy="1581425"/>
          </a:xfrm>
          <a:prstGeom prst="rect">
            <a:avLst/>
          </a:prstGeom>
          <a:noFill/>
          <a:ln>
            <a:noFill/>
          </a:ln>
        </p:spPr>
      </p:pic>
      <p:pic>
        <p:nvPicPr>
          <p:cNvPr id="366" name="Google Shape;366;p36"/>
          <p:cNvPicPr preferRelativeResize="0"/>
          <p:nvPr/>
        </p:nvPicPr>
        <p:blipFill>
          <a:blip r:embed="rId6">
            <a:alphaModFix/>
          </a:blip>
          <a:stretch>
            <a:fillRect/>
          </a:stretch>
        </p:blipFill>
        <p:spPr>
          <a:xfrm>
            <a:off x="1297488" y="4030788"/>
            <a:ext cx="3216950" cy="657125"/>
          </a:xfrm>
          <a:prstGeom prst="rect">
            <a:avLst/>
          </a:prstGeom>
          <a:noFill/>
          <a:ln>
            <a:noFill/>
          </a:ln>
        </p:spPr>
      </p:pic>
      <p:pic>
        <p:nvPicPr>
          <p:cNvPr id="367" name="Google Shape;367;p36"/>
          <p:cNvPicPr preferRelativeResize="0"/>
          <p:nvPr/>
        </p:nvPicPr>
        <p:blipFill>
          <a:blip r:embed="rId7">
            <a:alphaModFix/>
          </a:blip>
          <a:stretch>
            <a:fillRect/>
          </a:stretch>
        </p:blipFill>
        <p:spPr>
          <a:xfrm>
            <a:off x="5463250" y="3902297"/>
            <a:ext cx="1535130" cy="914100"/>
          </a:xfrm>
          <a:prstGeom prst="rect">
            <a:avLst/>
          </a:prstGeom>
          <a:noFill/>
          <a:ln>
            <a:noFill/>
          </a:ln>
        </p:spPr>
      </p:pic>
      <p:pic>
        <p:nvPicPr>
          <p:cNvPr id="368" name="Google Shape;368;p36"/>
          <p:cNvPicPr preferRelativeResize="0"/>
          <p:nvPr/>
        </p:nvPicPr>
        <p:blipFill>
          <a:blip r:embed="rId8">
            <a:alphaModFix/>
          </a:blip>
          <a:stretch>
            <a:fillRect/>
          </a:stretch>
        </p:blipFill>
        <p:spPr>
          <a:xfrm>
            <a:off x="6998375" y="3902300"/>
            <a:ext cx="1535125" cy="914100"/>
          </a:xfrm>
          <a:prstGeom prst="rect">
            <a:avLst/>
          </a:prstGeom>
          <a:noFill/>
          <a:ln>
            <a:noFill/>
          </a:ln>
        </p:spPr>
      </p:pic>
      <p:pic>
        <p:nvPicPr>
          <p:cNvPr id="369" name="Google Shape;369;p36"/>
          <p:cNvPicPr preferRelativeResize="0"/>
          <p:nvPr/>
        </p:nvPicPr>
        <p:blipFill>
          <a:blip r:embed="rId9">
            <a:alphaModFix/>
          </a:blip>
          <a:stretch>
            <a:fillRect/>
          </a:stretch>
        </p:blipFill>
        <p:spPr>
          <a:xfrm>
            <a:off x="0" y="4687925"/>
            <a:ext cx="1055416" cy="455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a:t>Recommendation - Fixed Price</a:t>
            </a:r>
            <a:endParaRPr sz="2600"/>
          </a:p>
        </p:txBody>
      </p:sp>
      <p:sp>
        <p:nvSpPr>
          <p:cNvPr id="375" name="Google Shape;375;p37"/>
          <p:cNvSpPr txBox="1">
            <a:spLocks noGrp="1"/>
          </p:cNvSpPr>
          <p:nvPr>
            <p:ph type="body" idx="1"/>
          </p:nvPr>
        </p:nvSpPr>
        <p:spPr>
          <a:xfrm>
            <a:off x="1732475" y="1136350"/>
            <a:ext cx="5821200" cy="2097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Office( Adelaide,500sqm)</a:t>
            </a:r>
            <a:endParaRPr sz="2000"/>
          </a:p>
          <a:p>
            <a:pPr marL="0" lvl="0" indent="0" algn="l" rtl="0">
              <a:spcBef>
                <a:spcPts val="1200"/>
              </a:spcBef>
              <a:spcAft>
                <a:spcPts val="1200"/>
              </a:spcAft>
              <a:buNone/>
            </a:pPr>
            <a:r>
              <a:rPr lang="en" sz="2000"/>
              <a:t>  Annual cost of renting: 7923*12=95076</a:t>
            </a:r>
            <a:endParaRPr sz="2000"/>
          </a:p>
        </p:txBody>
      </p:sp>
      <p:pic>
        <p:nvPicPr>
          <p:cNvPr id="376" name="Google Shape;376;p37"/>
          <p:cNvPicPr preferRelativeResize="0"/>
          <p:nvPr/>
        </p:nvPicPr>
        <p:blipFill>
          <a:blip r:embed="rId3">
            <a:alphaModFix/>
          </a:blip>
          <a:stretch>
            <a:fillRect/>
          </a:stretch>
        </p:blipFill>
        <p:spPr>
          <a:xfrm>
            <a:off x="1609250" y="2194450"/>
            <a:ext cx="5205100" cy="2755449"/>
          </a:xfrm>
          <a:prstGeom prst="rect">
            <a:avLst/>
          </a:prstGeom>
          <a:noFill/>
          <a:ln>
            <a:noFill/>
          </a:ln>
        </p:spPr>
      </p:pic>
      <p:pic>
        <p:nvPicPr>
          <p:cNvPr id="377" name="Google Shape;377;p37"/>
          <p:cNvPicPr preferRelativeResize="0"/>
          <p:nvPr/>
        </p:nvPicPr>
        <p:blipFill>
          <a:blip r:embed="rId4">
            <a:alphaModFix/>
          </a:blip>
          <a:stretch>
            <a:fillRect/>
          </a:stretch>
        </p:blipFill>
        <p:spPr>
          <a:xfrm>
            <a:off x="0" y="4699450"/>
            <a:ext cx="1028700" cy="444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8"/>
          <p:cNvSpPr txBox="1">
            <a:spLocks noGrp="1"/>
          </p:cNvSpPr>
          <p:nvPr>
            <p:ph type="title"/>
          </p:nvPr>
        </p:nvSpPr>
        <p:spPr>
          <a:xfrm>
            <a:off x="1311175" y="3334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Recommendation Conclusion</a:t>
            </a:r>
            <a:endParaRPr/>
          </a:p>
        </p:txBody>
      </p:sp>
      <p:pic>
        <p:nvPicPr>
          <p:cNvPr id="383" name="Google Shape;383;p38"/>
          <p:cNvPicPr preferRelativeResize="0"/>
          <p:nvPr/>
        </p:nvPicPr>
        <p:blipFill>
          <a:blip r:embed="rId3">
            <a:alphaModFix/>
          </a:blip>
          <a:stretch>
            <a:fillRect/>
          </a:stretch>
        </p:blipFill>
        <p:spPr>
          <a:xfrm>
            <a:off x="1343150" y="913450"/>
            <a:ext cx="7038900" cy="3914358"/>
          </a:xfrm>
          <a:prstGeom prst="rect">
            <a:avLst/>
          </a:prstGeom>
          <a:noFill/>
          <a:ln>
            <a:noFill/>
          </a:ln>
        </p:spPr>
      </p:pic>
      <p:pic>
        <p:nvPicPr>
          <p:cNvPr id="384" name="Google Shape;384;p38"/>
          <p:cNvPicPr preferRelativeResize="0"/>
          <p:nvPr/>
        </p:nvPicPr>
        <p:blipFill>
          <a:blip r:embed="rId4">
            <a:alphaModFix/>
          </a:blip>
          <a:stretch>
            <a:fillRect/>
          </a:stretch>
        </p:blipFill>
        <p:spPr>
          <a:xfrm>
            <a:off x="0" y="4690750"/>
            <a:ext cx="1048875" cy="452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9"/>
          <p:cNvSpPr txBox="1">
            <a:spLocks noGrp="1"/>
          </p:cNvSpPr>
          <p:nvPr>
            <p:ph type="title"/>
          </p:nvPr>
        </p:nvSpPr>
        <p:spPr>
          <a:xfrm>
            <a:off x="1100400" y="2114700"/>
            <a:ext cx="6633300" cy="914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100"/>
              <a:t>Q       &amp;      A </a:t>
            </a:r>
            <a:endParaRPr sz="3100"/>
          </a:p>
        </p:txBody>
      </p:sp>
      <p:pic>
        <p:nvPicPr>
          <p:cNvPr id="390" name="Google Shape;390;p39"/>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0"/>
          <p:cNvSpPr txBox="1">
            <a:spLocks noGrp="1"/>
          </p:cNvSpPr>
          <p:nvPr>
            <p:ph type="title"/>
          </p:nvPr>
        </p:nvSpPr>
        <p:spPr>
          <a:xfrm>
            <a:off x="1297500" y="262125"/>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Appendix 1 - Price Point Comparison</a:t>
            </a:r>
            <a:endParaRPr/>
          </a:p>
        </p:txBody>
      </p:sp>
      <p:sp>
        <p:nvSpPr>
          <p:cNvPr id="396" name="Google Shape;396;p40"/>
          <p:cNvSpPr txBox="1">
            <a:spLocks noGrp="1"/>
          </p:cNvSpPr>
          <p:nvPr>
            <p:ph type="body" idx="1"/>
          </p:nvPr>
        </p:nvSpPr>
        <p:spPr>
          <a:xfrm>
            <a:off x="1297500" y="780050"/>
            <a:ext cx="7038900" cy="453900"/>
          </a:xfrm>
          <a:prstGeom prst="rect">
            <a:avLst/>
          </a:prstGeom>
        </p:spPr>
        <p:txBody>
          <a:bodyPr spcFirstLastPara="1" wrap="square" lIns="91425" tIns="91425" rIns="91425" bIns="91425" anchor="t" anchorCtr="0">
            <a:normAutofit fontScale="47500" lnSpcReduction="20000"/>
          </a:bodyPr>
          <a:lstStyle/>
          <a:p>
            <a:pPr marL="0" lvl="0" indent="0" algn="l" rtl="0">
              <a:spcBef>
                <a:spcPts val="0"/>
              </a:spcBef>
              <a:spcAft>
                <a:spcPts val="1200"/>
              </a:spcAft>
              <a:buNone/>
            </a:pPr>
            <a:r>
              <a:rPr lang="en" sz="1600"/>
              <a:t>Similar Precision agriculture platform in Australia </a:t>
            </a:r>
            <a:endParaRPr sz="1600"/>
          </a:p>
        </p:txBody>
      </p:sp>
      <p:graphicFrame>
        <p:nvGraphicFramePr>
          <p:cNvPr id="397" name="Google Shape;397;p40"/>
          <p:cNvGraphicFramePr/>
          <p:nvPr/>
        </p:nvGraphicFramePr>
        <p:xfrm>
          <a:off x="301050" y="1299800"/>
          <a:ext cx="8663475" cy="3700885"/>
        </p:xfrm>
        <a:graphic>
          <a:graphicData uri="http://schemas.openxmlformats.org/drawingml/2006/table">
            <a:tbl>
              <a:tblPr>
                <a:noFill/>
                <a:tableStyleId>{7465E046-78DF-4F4C-842D-F865CBB16D98}</a:tableStyleId>
              </a:tblPr>
              <a:tblGrid>
                <a:gridCol w="2887825">
                  <a:extLst>
                    <a:ext uri="{9D8B030D-6E8A-4147-A177-3AD203B41FA5}">
                      <a16:colId xmlns:a16="http://schemas.microsoft.com/office/drawing/2014/main" val="20000"/>
                    </a:ext>
                  </a:extLst>
                </a:gridCol>
                <a:gridCol w="2887825">
                  <a:extLst>
                    <a:ext uri="{9D8B030D-6E8A-4147-A177-3AD203B41FA5}">
                      <a16:colId xmlns:a16="http://schemas.microsoft.com/office/drawing/2014/main" val="20001"/>
                    </a:ext>
                  </a:extLst>
                </a:gridCol>
                <a:gridCol w="2887825">
                  <a:extLst>
                    <a:ext uri="{9D8B030D-6E8A-4147-A177-3AD203B41FA5}">
                      <a16:colId xmlns:a16="http://schemas.microsoft.com/office/drawing/2014/main" val="20002"/>
                    </a:ext>
                  </a:extLst>
                </a:gridCol>
              </a:tblGrid>
              <a:tr h="1279875">
                <a:tc>
                  <a:txBody>
                    <a:bodyPr/>
                    <a:lstStyle/>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a:txBody>
                  <a:tcPr marL="91425" marR="91425" marT="91425" marB="91425"/>
                </a:tc>
                <a:tc gridSpan="2">
                  <a:txBody>
                    <a:bodyPr/>
                    <a:lstStyle/>
                    <a:p>
                      <a:pPr marL="0" lvl="0" indent="0" algn="l" rtl="0">
                        <a:lnSpc>
                          <a:spcPct val="150000"/>
                        </a:lnSpc>
                        <a:spcBef>
                          <a:spcPts val="0"/>
                        </a:spcBef>
                        <a:spcAft>
                          <a:spcPts val="0"/>
                        </a:spcAft>
                        <a:buNone/>
                      </a:pPr>
                      <a:r>
                        <a:rPr lang="en">
                          <a:solidFill>
                            <a:srgbClr val="FFFFFF"/>
                          </a:solidFill>
                        </a:rPr>
                        <a:t>Subscription:</a:t>
                      </a:r>
                      <a:endParaRPr>
                        <a:solidFill>
                          <a:srgbClr val="FFFFFF"/>
                        </a:solidFill>
                      </a:endParaRPr>
                    </a:p>
                    <a:p>
                      <a:pPr marL="457200" lvl="0" indent="-317500" algn="l" rtl="0">
                        <a:lnSpc>
                          <a:spcPct val="150000"/>
                        </a:lnSpc>
                        <a:spcBef>
                          <a:spcPts val="0"/>
                        </a:spcBef>
                        <a:spcAft>
                          <a:spcPts val="0"/>
                        </a:spcAft>
                        <a:buClr>
                          <a:srgbClr val="FFFFFF"/>
                        </a:buClr>
                        <a:buSzPts val="1400"/>
                        <a:buChar char="●"/>
                      </a:pPr>
                      <a:r>
                        <a:rPr lang="en">
                          <a:solidFill>
                            <a:srgbClr val="FFFFFF"/>
                          </a:solidFill>
                        </a:rPr>
                        <a:t>$ 327/mo AUD (12-month) (same as $3920/yr)</a:t>
                      </a:r>
                      <a:endParaRPr>
                        <a:solidFill>
                          <a:srgbClr val="FFFFFF"/>
                        </a:solidFill>
                      </a:endParaRPr>
                    </a:p>
                    <a:p>
                      <a:pPr marL="457200" lvl="0" indent="-317500" algn="l" rtl="0">
                        <a:lnSpc>
                          <a:spcPct val="150000"/>
                        </a:lnSpc>
                        <a:spcBef>
                          <a:spcPts val="0"/>
                        </a:spcBef>
                        <a:spcAft>
                          <a:spcPts val="0"/>
                        </a:spcAft>
                        <a:buClr>
                          <a:srgbClr val="FFFFFF"/>
                        </a:buClr>
                        <a:buSzPts val="1400"/>
                        <a:buChar char="●"/>
                      </a:pPr>
                      <a:r>
                        <a:rPr lang="en">
                          <a:solidFill>
                            <a:srgbClr val="FFFFFF"/>
                          </a:solidFill>
                        </a:rPr>
                        <a:t>$ 399/mo AUD (1-month)</a:t>
                      </a:r>
                      <a:endParaRPr>
                        <a:solidFill>
                          <a:srgbClr val="FFFFFF"/>
                        </a:solidFill>
                      </a:endParaRPr>
                    </a:p>
                  </a:txBody>
                  <a:tcPr marL="91425" marR="91425" marT="91425" marB="91425"/>
                </a:tc>
                <a:tc hMerge="1">
                  <a:txBody>
                    <a:bodyPr/>
                    <a:lstStyle/>
                    <a:p>
                      <a:endParaRPr lang="zh-CN"/>
                    </a:p>
                  </a:txBody>
                  <a:tcPr/>
                </a:tc>
                <a:extLst>
                  <a:ext uri="{0D108BD9-81ED-4DB2-BD59-A6C34878D82A}">
                    <a16:rowId xmlns:a16="http://schemas.microsoft.com/office/drawing/2014/main" val="10000"/>
                  </a:ext>
                </a:extLst>
              </a:tr>
              <a:tr h="1317600">
                <a:tc>
                  <a:txBody>
                    <a:bodyPr/>
                    <a:lstStyle/>
                    <a:p>
                      <a:pPr marL="0" lvl="0" indent="0" algn="l" rtl="0">
                        <a:spcBef>
                          <a:spcPts val="0"/>
                        </a:spcBef>
                        <a:spcAft>
                          <a:spcPts val="0"/>
                        </a:spcAft>
                        <a:buNone/>
                      </a:pPr>
                      <a:endParaRPr>
                        <a:solidFill>
                          <a:srgbClr val="FFFFFF"/>
                        </a:solidFill>
                      </a:endParaRPr>
                    </a:p>
                  </a:txBody>
                  <a:tcPr marL="91425" marR="91425" marT="91425" marB="91425"/>
                </a:tc>
                <a:tc gridSpan="2">
                  <a:txBody>
                    <a:bodyPr/>
                    <a:lstStyle/>
                    <a:p>
                      <a:pPr marL="0" lvl="0" indent="0" algn="l" rtl="0">
                        <a:lnSpc>
                          <a:spcPct val="150000"/>
                        </a:lnSpc>
                        <a:spcBef>
                          <a:spcPts val="0"/>
                        </a:spcBef>
                        <a:spcAft>
                          <a:spcPts val="0"/>
                        </a:spcAft>
                        <a:buNone/>
                      </a:pPr>
                      <a:r>
                        <a:rPr lang="en" sz="2100">
                          <a:solidFill>
                            <a:srgbClr val="FFFFFF"/>
                          </a:solidFill>
                        </a:rPr>
                        <a:t> </a:t>
                      </a:r>
                      <a:r>
                        <a:rPr lang="en">
                          <a:solidFill>
                            <a:srgbClr val="FFFFFF"/>
                          </a:solidFill>
                        </a:rPr>
                        <a:t>$1200 USD for 1-year unlimited use and users</a:t>
                      </a:r>
                      <a:endParaRPr>
                        <a:solidFill>
                          <a:srgbClr val="FFFFFF"/>
                        </a:solidFill>
                      </a:endParaRPr>
                    </a:p>
                    <a:p>
                      <a:pPr marL="914400" lvl="0" indent="-317500" algn="l" rtl="0">
                        <a:lnSpc>
                          <a:spcPct val="150000"/>
                        </a:lnSpc>
                        <a:spcBef>
                          <a:spcPts val="0"/>
                        </a:spcBef>
                        <a:spcAft>
                          <a:spcPts val="0"/>
                        </a:spcAft>
                        <a:buClr>
                          <a:srgbClr val="FFFFFF"/>
                        </a:buClr>
                        <a:buSzPts val="1400"/>
                        <a:buChar char="●"/>
                      </a:pPr>
                      <a:r>
                        <a:rPr lang="en">
                          <a:solidFill>
                            <a:srgbClr val="FFFFFF"/>
                          </a:solidFill>
                        </a:rPr>
                        <a:t>$1558/yr, $130/mo AUD</a:t>
                      </a:r>
                      <a:endParaRPr>
                        <a:solidFill>
                          <a:srgbClr val="FFFFFF"/>
                        </a:solidFill>
                      </a:endParaRPr>
                    </a:p>
                  </a:txBody>
                  <a:tcPr marL="91425" marR="91425" marT="91425" marB="91425"/>
                </a:tc>
                <a:tc hMerge="1">
                  <a:txBody>
                    <a:bodyPr/>
                    <a:lstStyle/>
                    <a:p>
                      <a:endParaRPr lang="zh-CN"/>
                    </a:p>
                  </a:txBody>
                  <a:tcPr/>
                </a:tc>
                <a:extLst>
                  <a:ext uri="{0D108BD9-81ED-4DB2-BD59-A6C34878D82A}">
                    <a16:rowId xmlns:a16="http://schemas.microsoft.com/office/drawing/2014/main" val="10001"/>
                  </a:ext>
                </a:extLst>
              </a:tr>
              <a:tr h="1016975">
                <a:tc>
                  <a:txBody>
                    <a:bodyPr/>
                    <a:lstStyle/>
                    <a:p>
                      <a:pPr marL="0" lvl="0" indent="0" algn="l" rtl="0">
                        <a:spcBef>
                          <a:spcPts val="0"/>
                        </a:spcBef>
                        <a:spcAft>
                          <a:spcPts val="0"/>
                        </a:spcAft>
                        <a:buNone/>
                      </a:pPr>
                      <a:endParaRPr>
                        <a:solidFill>
                          <a:srgbClr val="FFFFFF"/>
                        </a:solidFill>
                      </a:endParaRPr>
                    </a:p>
                  </a:txBody>
                  <a:tcPr marL="91425" marR="91425" marT="91425" marB="91425"/>
                </a:tc>
                <a:tc>
                  <a:txBody>
                    <a:bodyPr/>
                    <a:lstStyle/>
                    <a:p>
                      <a:pPr marL="0" lvl="0" indent="0" algn="l" rtl="0">
                        <a:lnSpc>
                          <a:spcPct val="150000"/>
                        </a:lnSpc>
                        <a:spcBef>
                          <a:spcPts val="0"/>
                        </a:spcBef>
                        <a:spcAft>
                          <a:spcPts val="0"/>
                        </a:spcAft>
                        <a:buNone/>
                      </a:pPr>
                      <a:r>
                        <a:rPr lang="en">
                          <a:solidFill>
                            <a:srgbClr val="FFFFFF"/>
                          </a:solidFill>
                        </a:rPr>
                        <a:t>Basic：</a:t>
                      </a:r>
                      <a:endParaRPr>
                        <a:solidFill>
                          <a:srgbClr val="FFFFFF"/>
                        </a:solidFill>
                      </a:endParaRPr>
                    </a:p>
                    <a:p>
                      <a:pPr marL="457200" lvl="0" indent="-317500" algn="l" rtl="0">
                        <a:lnSpc>
                          <a:spcPct val="150000"/>
                        </a:lnSpc>
                        <a:spcBef>
                          <a:spcPts val="0"/>
                        </a:spcBef>
                        <a:spcAft>
                          <a:spcPts val="0"/>
                        </a:spcAft>
                        <a:buClr>
                          <a:srgbClr val="FFFFFF"/>
                        </a:buClr>
                        <a:buSzPts val="1400"/>
                        <a:buChar char="●"/>
                      </a:pPr>
                      <a:r>
                        <a:rPr lang="en">
                          <a:solidFill>
                            <a:srgbClr val="FFFFFF"/>
                          </a:solidFill>
                        </a:rPr>
                        <a:t>$284/mo AUD (6-month)</a:t>
                      </a:r>
                      <a:endParaRPr>
                        <a:solidFill>
                          <a:srgbClr val="FFFFFF"/>
                        </a:solidFill>
                      </a:endParaRPr>
                    </a:p>
                    <a:p>
                      <a:pPr marL="457200" lvl="0" indent="-317500" algn="l" rtl="0">
                        <a:lnSpc>
                          <a:spcPct val="150000"/>
                        </a:lnSpc>
                        <a:spcBef>
                          <a:spcPts val="0"/>
                        </a:spcBef>
                        <a:spcAft>
                          <a:spcPts val="0"/>
                        </a:spcAft>
                        <a:buClr>
                          <a:srgbClr val="FFFFFF"/>
                        </a:buClr>
                        <a:buSzPts val="1400"/>
                        <a:buChar char="●"/>
                      </a:pPr>
                      <a:r>
                        <a:rPr lang="en">
                          <a:solidFill>
                            <a:srgbClr val="FFFFFF"/>
                          </a:solidFill>
                        </a:rPr>
                        <a:t>$209/mo AUD (12-month)</a:t>
                      </a:r>
                      <a:endParaRPr>
                        <a:solidFill>
                          <a:srgbClr val="FFFFFF"/>
                        </a:solidFill>
                      </a:endParaRPr>
                    </a:p>
                  </a:txBody>
                  <a:tcPr marL="91425" marR="91425" marT="91425" marB="91425"/>
                </a:tc>
                <a:tc>
                  <a:txBody>
                    <a:bodyPr/>
                    <a:lstStyle/>
                    <a:p>
                      <a:pPr marL="0" lvl="0" indent="0" algn="l" rtl="0">
                        <a:lnSpc>
                          <a:spcPct val="150000"/>
                        </a:lnSpc>
                        <a:spcBef>
                          <a:spcPts val="0"/>
                        </a:spcBef>
                        <a:spcAft>
                          <a:spcPts val="0"/>
                        </a:spcAft>
                        <a:buNone/>
                      </a:pPr>
                      <a:r>
                        <a:rPr lang="en">
                          <a:solidFill>
                            <a:srgbClr val="FFFFFF"/>
                          </a:solidFill>
                        </a:rPr>
                        <a:t>Pro：</a:t>
                      </a:r>
                      <a:endParaRPr>
                        <a:solidFill>
                          <a:srgbClr val="FFFFFF"/>
                        </a:solidFill>
                      </a:endParaRPr>
                    </a:p>
                    <a:p>
                      <a:pPr marL="457200" lvl="0" indent="-317500" algn="l" rtl="0">
                        <a:lnSpc>
                          <a:spcPct val="150000"/>
                        </a:lnSpc>
                        <a:spcBef>
                          <a:spcPts val="0"/>
                        </a:spcBef>
                        <a:spcAft>
                          <a:spcPts val="0"/>
                        </a:spcAft>
                        <a:buClr>
                          <a:srgbClr val="FFFFFF"/>
                        </a:buClr>
                        <a:buSzPts val="1400"/>
                        <a:buChar char="●"/>
                      </a:pPr>
                      <a:r>
                        <a:rPr lang="en">
                          <a:solidFill>
                            <a:srgbClr val="FFFFFF"/>
                          </a:solidFill>
                        </a:rPr>
                        <a:t>$550/mo AUD (6-month)</a:t>
                      </a:r>
                      <a:endParaRPr>
                        <a:solidFill>
                          <a:srgbClr val="FFFFFF"/>
                        </a:solidFill>
                      </a:endParaRPr>
                    </a:p>
                    <a:p>
                      <a:pPr marL="457200" lvl="0" indent="-317500" algn="l" rtl="0">
                        <a:lnSpc>
                          <a:spcPct val="150000"/>
                        </a:lnSpc>
                        <a:spcBef>
                          <a:spcPts val="0"/>
                        </a:spcBef>
                        <a:spcAft>
                          <a:spcPts val="0"/>
                        </a:spcAft>
                        <a:buClr>
                          <a:srgbClr val="FFFFFF"/>
                        </a:buClr>
                        <a:buSzPts val="1400"/>
                        <a:buChar char="●"/>
                      </a:pPr>
                      <a:r>
                        <a:rPr lang="en">
                          <a:solidFill>
                            <a:srgbClr val="FFFFFF"/>
                          </a:solidFill>
                        </a:rPr>
                        <a:t>$425/mo AUD (12-month)</a:t>
                      </a:r>
                      <a:endParaRPr>
                        <a:solidFill>
                          <a:srgbClr val="FFFFFF"/>
                        </a:solidFill>
                      </a:endParaRPr>
                    </a:p>
                  </a:txBody>
                  <a:tcPr marL="91425" marR="91425" marT="91425" marB="91425"/>
                </a:tc>
                <a:extLst>
                  <a:ext uri="{0D108BD9-81ED-4DB2-BD59-A6C34878D82A}">
                    <a16:rowId xmlns:a16="http://schemas.microsoft.com/office/drawing/2014/main" val="10002"/>
                  </a:ext>
                </a:extLst>
              </a:tr>
            </a:tbl>
          </a:graphicData>
        </a:graphic>
      </p:graphicFrame>
      <p:pic>
        <p:nvPicPr>
          <p:cNvPr id="398" name="Google Shape;398;p40"/>
          <p:cNvPicPr preferRelativeResize="0"/>
          <p:nvPr/>
        </p:nvPicPr>
        <p:blipFill>
          <a:blip r:embed="rId3">
            <a:alphaModFix/>
          </a:blip>
          <a:stretch>
            <a:fillRect/>
          </a:stretch>
        </p:blipFill>
        <p:spPr>
          <a:xfrm>
            <a:off x="690338" y="1491675"/>
            <a:ext cx="2063125" cy="826950"/>
          </a:xfrm>
          <a:prstGeom prst="rect">
            <a:avLst/>
          </a:prstGeom>
          <a:noFill/>
          <a:ln>
            <a:noFill/>
          </a:ln>
        </p:spPr>
      </p:pic>
      <p:pic>
        <p:nvPicPr>
          <p:cNvPr id="399" name="Google Shape;399;p40"/>
          <p:cNvPicPr preferRelativeResize="0"/>
          <p:nvPr/>
        </p:nvPicPr>
        <p:blipFill>
          <a:blip r:embed="rId4">
            <a:alphaModFix/>
          </a:blip>
          <a:stretch>
            <a:fillRect/>
          </a:stretch>
        </p:blipFill>
        <p:spPr>
          <a:xfrm>
            <a:off x="728513" y="2721625"/>
            <a:ext cx="1986760" cy="914100"/>
          </a:xfrm>
          <a:prstGeom prst="rect">
            <a:avLst/>
          </a:prstGeom>
          <a:noFill/>
          <a:ln>
            <a:noFill/>
          </a:ln>
        </p:spPr>
      </p:pic>
      <p:pic>
        <p:nvPicPr>
          <p:cNvPr id="400" name="Google Shape;400;p40"/>
          <p:cNvPicPr preferRelativeResize="0"/>
          <p:nvPr/>
        </p:nvPicPr>
        <p:blipFill>
          <a:blip r:embed="rId5">
            <a:alphaModFix/>
          </a:blip>
          <a:stretch>
            <a:fillRect/>
          </a:stretch>
        </p:blipFill>
        <p:spPr>
          <a:xfrm>
            <a:off x="609350" y="4119725"/>
            <a:ext cx="2362050" cy="497275"/>
          </a:xfrm>
          <a:prstGeom prst="rect">
            <a:avLst/>
          </a:prstGeom>
          <a:noFill/>
          <a:ln>
            <a:noFill/>
          </a:ln>
        </p:spPr>
      </p:pic>
      <p:pic>
        <p:nvPicPr>
          <p:cNvPr id="401" name="Google Shape;401;p40"/>
          <p:cNvPicPr preferRelativeResize="0"/>
          <p:nvPr/>
        </p:nvPicPr>
        <p:blipFill>
          <a:blip r:embed="rId6">
            <a:alphaModFix/>
          </a:blip>
          <a:stretch>
            <a:fillRect/>
          </a:stretch>
        </p:blipFill>
        <p:spPr>
          <a:xfrm>
            <a:off x="7820025" y="0"/>
            <a:ext cx="1323975" cy="571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1"/>
          <p:cNvSpPr txBox="1">
            <a:spLocks noGrp="1"/>
          </p:cNvSpPr>
          <p:nvPr>
            <p:ph type="title"/>
          </p:nvPr>
        </p:nvSpPr>
        <p:spPr>
          <a:xfrm>
            <a:off x="1682125" y="413925"/>
            <a:ext cx="73647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Appendix II - Adult (15+) literacy rate (%)</a:t>
            </a:r>
            <a:endParaRPr/>
          </a:p>
          <a:p>
            <a:pPr marL="0" lvl="0" indent="0" algn="l" rtl="0">
              <a:spcBef>
                <a:spcPts val="0"/>
              </a:spcBef>
              <a:spcAft>
                <a:spcPts val="0"/>
              </a:spcAft>
              <a:buNone/>
            </a:pPr>
            <a:endParaRPr/>
          </a:p>
        </p:txBody>
      </p:sp>
      <p:pic>
        <p:nvPicPr>
          <p:cNvPr id="407" name="Google Shape;407;p41"/>
          <p:cNvPicPr preferRelativeResize="0"/>
          <p:nvPr/>
        </p:nvPicPr>
        <p:blipFill>
          <a:blip r:embed="rId3">
            <a:alphaModFix/>
          </a:blip>
          <a:stretch>
            <a:fillRect/>
          </a:stretch>
        </p:blipFill>
        <p:spPr>
          <a:xfrm>
            <a:off x="1682125" y="1106150"/>
            <a:ext cx="6595452" cy="3482776"/>
          </a:xfrm>
          <a:prstGeom prst="rect">
            <a:avLst/>
          </a:prstGeom>
          <a:noFill/>
          <a:ln>
            <a:noFill/>
          </a:ln>
        </p:spPr>
      </p:pic>
      <p:pic>
        <p:nvPicPr>
          <p:cNvPr id="408" name="Google Shape;408;p41"/>
          <p:cNvPicPr preferRelativeResize="0"/>
          <p:nvPr/>
        </p:nvPicPr>
        <p:blipFill>
          <a:blip r:embed="rId4">
            <a:alphaModFix/>
          </a:blip>
          <a:stretch>
            <a:fillRect/>
          </a:stretch>
        </p:blipFill>
        <p:spPr>
          <a:xfrm>
            <a:off x="0" y="4572000"/>
            <a:ext cx="1323975" cy="571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5"/>
          <p:cNvSpPr txBox="1">
            <a:spLocks noGrp="1"/>
          </p:cNvSpPr>
          <p:nvPr>
            <p:ph type="ctrTitle"/>
          </p:nvPr>
        </p:nvSpPr>
        <p:spPr>
          <a:xfrm>
            <a:off x="3537150" y="1563375"/>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700"/>
              <a:t>Background</a:t>
            </a:r>
            <a:endParaRPr sz="4700"/>
          </a:p>
        </p:txBody>
      </p:sp>
      <p:sp>
        <p:nvSpPr>
          <p:cNvPr id="150" name="Google Shape;150;p15"/>
          <p:cNvSpPr txBox="1">
            <a:spLocks noGrp="1"/>
          </p:cNvSpPr>
          <p:nvPr>
            <p:ph type="subTitle" idx="1"/>
          </p:nvPr>
        </p:nvSpPr>
        <p:spPr>
          <a:xfrm>
            <a:off x="3613050" y="2784150"/>
            <a:ext cx="4941600" cy="826500"/>
          </a:xfrm>
          <a:prstGeom prst="rect">
            <a:avLst/>
          </a:prstGeom>
        </p:spPr>
        <p:txBody>
          <a:bodyPr spcFirstLastPara="1" wrap="square" lIns="91425" tIns="91425" rIns="91425" bIns="91425" anchor="t" anchorCtr="0">
            <a:noAutofit/>
          </a:bodyPr>
          <a:lstStyle/>
          <a:p>
            <a:pPr marL="914400" lvl="1" indent="-349250" algn="l" rtl="0">
              <a:lnSpc>
                <a:spcPct val="115000"/>
              </a:lnSpc>
              <a:spcBef>
                <a:spcPts val="0"/>
              </a:spcBef>
              <a:spcAft>
                <a:spcPts val="0"/>
              </a:spcAft>
              <a:buSzPts val="1900"/>
              <a:buChar char="○"/>
            </a:pPr>
            <a:r>
              <a:rPr lang="en" sz="1900"/>
              <a:t>Precision Agriculture and GAAP</a:t>
            </a:r>
            <a:endParaRPr sz="1900"/>
          </a:p>
          <a:p>
            <a:pPr marL="914400" lvl="0" indent="0" algn="l" rtl="0">
              <a:lnSpc>
                <a:spcPct val="115000"/>
              </a:lnSpc>
              <a:spcBef>
                <a:spcPts val="1200"/>
              </a:spcBef>
              <a:spcAft>
                <a:spcPts val="1200"/>
              </a:spcAft>
              <a:buNone/>
            </a:pPr>
            <a:endParaRPr sz="2100"/>
          </a:p>
        </p:txBody>
      </p:sp>
      <p:pic>
        <p:nvPicPr>
          <p:cNvPr id="151" name="Google Shape;151;p15"/>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2"/>
          <p:cNvSpPr txBox="1">
            <a:spLocks noGrp="1"/>
          </p:cNvSpPr>
          <p:nvPr>
            <p:ph type="title"/>
          </p:nvPr>
        </p:nvSpPr>
        <p:spPr>
          <a:xfrm>
            <a:off x="1522725" y="4341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Appendix 3.1 - Selection Stepwise Result</a:t>
            </a:r>
            <a:endParaRPr/>
          </a:p>
        </p:txBody>
      </p:sp>
      <p:sp>
        <p:nvSpPr>
          <p:cNvPr id="414" name="Google Shape;414;p42"/>
          <p:cNvSpPr txBox="1">
            <a:spLocks noGrp="1"/>
          </p:cNvSpPr>
          <p:nvPr>
            <p:ph type="body" idx="1"/>
          </p:nvPr>
        </p:nvSpPr>
        <p:spPr>
          <a:xfrm>
            <a:off x="1522713" y="1160975"/>
            <a:ext cx="2616600" cy="353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a:t>Step 1  - Agriculture Land over 27</a:t>
            </a:r>
            <a:endParaRPr/>
          </a:p>
        </p:txBody>
      </p:sp>
      <p:pic>
        <p:nvPicPr>
          <p:cNvPr id="415" name="Google Shape;415;p42"/>
          <p:cNvPicPr preferRelativeResize="0"/>
          <p:nvPr/>
        </p:nvPicPr>
        <p:blipFill>
          <a:blip r:embed="rId3">
            <a:alphaModFix/>
          </a:blip>
          <a:stretch>
            <a:fillRect/>
          </a:stretch>
        </p:blipFill>
        <p:spPr>
          <a:xfrm>
            <a:off x="1691375" y="1603400"/>
            <a:ext cx="1835530" cy="3025225"/>
          </a:xfrm>
          <a:prstGeom prst="rect">
            <a:avLst/>
          </a:prstGeom>
          <a:noFill/>
          <a:ln>
            <a:noFill/>
          </a:ln>
        </p:spPr>
      </p:pic>
      <p:sp>
        <p:nvSpPr>
          <p:cNvPr id="416" name="Google Shape;416;p42"/>
          <p:cNvSpPr txBox="1">
            <a:spLocks noGrp="1"/>
          </p:cNvSpPr>
          <p:nvPr>
            <p:ph type="body" idx="1"/>
          </p:nvPr>
        </p:nvSpPr>
        <p:spPr>
          <a:xfrm>
            <a:off x="4811175" y="1160975"/>
            <a:ext cx="2616600" cy="353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a:t>Step 2  - ELEC - PC &gt;70</a:t>
            </a:r>
            <a:endParaRPr/>
          </a:p>
        </p:txBody>
      </p:sp>
      <p:pic>
        <p:nvPicPr>
          <p:cNvPr id="417" name="Google Shape;417;p42"/>
          <p:cNvPicPr preferRelativeResize="0"/>
          <p:nvPr/>
        </p:nvPicPr>
        <p:blipFill>
          <a:blip r:embed="rId4">
            <a:alphaModFix/>
          </a:blip>
          <a:stretch>
            <a:fillRect/>
          </a:stretch>
        </p:blipFill>
        <p:spPr>
          <a:xfrm>
            <a:off x="4811180" y="1603400"/>
            <a:ext cx="3426446" cy="3324025"/>
          </a:xfrm>
          <a:prstGeom prst="rect">
            <a:avLst/>
          </a:prstGeom>
          <a:noFill/>
          <a:ln>
            <a:noFill/>
          </a:ln>
        </p:spPr>
      </p:pic>
      <p:pic>
        <p:nvPicPr>
          <p:cNvPr id="418" name="Google Shape;418;p42"/>
          <p:cNvPicPr preferRelativeResize="0"/>
          <p:nvPr/>
        </p:nvPicPr>
        <p:blipFill>
          <a:blip r:embed="rId5">
            <a:alphaModFix/>
          </a:blip>
          <a:stretch>
            <a:fillRect/>
          </a:stretch>
        </p:blipFill>
        <p:spPr>
          <a:xfrm>
            <a:off x="0" y="4572000"/>
            <a:ext cx="1323975" cy="571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Appendix 3.2 - Selection Stepwise Result</a:t>
            </a:r>
            <a:endParaRPr/>
          </a:p>
        </p:txBody>
      </p:sp>
      <p:sp>
        <p:nvSpPr>
          <p:cNvPr id="424" name="Google Shape;424;p43"/>
          <p:cNvSpPr txBox="1">
            <a:spLocks noGrp="1"/>
          </p:cNvSpPr>
          <p:nvPr>
            <p:ph type="body" idx="1"/>
          </p:nvPr>
        </p:nvSpPr>
        <p:spPr>
          <a:xfrm>
            <a:off x="1109550" y="1160975"/>
            <a:ext cx="2616600" cy="353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a:t>Step 3  - Ease-PC &lt; 100</a:t>
            </a:r>
            <a:endParaRPr/>
          </a:p>
        </p:txBody>
      </p:sp>
      <p:sp>
        <p:nvSpPr>
          <p:cNvPr id="425" name="Google Shape;425;p43"/>
          <p:cNvSpPr txBox="1">
            <a:spLocks noGrp="1"/>
          </p:cNvSpPr>
          <p:nvPr>
            <p:ph type="body" idx="1"/>
          </p:nvPr>
        </p:nvSpPr>
        <p:spPr>
          <a:xfrm>
            <a:off x="4811175" y="1160975"/>
            <a:ext cx="2616600" cy="353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None/>
            </a:pPr>
            <a:r>
              <a:rPr lang="en"/>
              <a:t>Step 4  - AGVAL-GR &gt;0</a:t>
            </a:r>
            <a:endParaRPr/>
          </a:p>
        </p:txBody>
      </p:sp>
      <p:pic>
        <p:nvPicPr>
          <p:cNvPr id="426" name="Google Shape;426;p43"/>
          <p:cNvPicPr preferRelativeResize="0"/>
          <p:nvPr/>
        </p:nvPicPr>
        <p:blipFill>
          <a:blip r:embed="rId3">
            <a:alphaModFix/>
          </a:blip>
          <a:stretch>
            <a:fillRect/>
          </a:stretch>
        </p:blipFill>
        <p:spPr>
          <a:xfrm>
            <a:off x="4306901" y="1603400"/>
            <a:ext cx="4429100" cy="2070125"/>
          </a:xfrm>
          <a:prstGeom prst="rect">
            <a:avLst/>
          </a:prstGeom>
          <a:noFill/>
          <a:ln>
            <a:noFill/>
          </a:ln>
        </p:spPr>
      </p:pic>
      <p:pic>
        <p:nvPicPr>
          <p:cNvPr id="427" name="Google Shape;427;p43"/>
          <p:cNvPicPr preferRelativeResize="0"/>
          <p:nvPr/>
        </p:nvPicPr>
        <p:blipFill>
          <a:blip r:embed="rId4">
            <a:alphaModFix/>
          </a:blip>
          <a:stretch>
            <a:fillRect/>
          </a:stretch>
        </p:blipFill>
        <p:spPr>
          <a:xfrm>
            <a:off x="0" y="4532975"/>
            <a:ext cx="1323975" cy="571500"/>
          </a:xfrm>
          <a:prstGeom prst="rect">
            <a:avLst/>
          </a:prstGeom>
          <a:noFill/>
          <a:ln>
            <a:noFill/>
          </a:ln>
        </p:spPr>
      </p:pic>
      <p:pic>
        <p:nvPicPr>
          <p:cNvPr id="428" name="Google Shape;428;p43"/>
          <p:cNvPicPr preferRelativeResize="0"/>
          <p:nvPr/>
        </p:nvPicPr>
        <p:blipFill>
          <a:blip r:embed="rId5">
            <a:alphaModFix/>
          </a:blip>
          <a:stretch>
            <a:fillRect/>
          </a:stretch>
        </p:blipFill>
        <p:spPr>
          <a:xfrm>
            <a:off x="452925" y="1563663"/>
            <a:ext cx="3553183" cy="271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44"/>
          <p:cNvSpPr txBox="1">
            <a:spLocks noGrp="1"/>
          </p:cNvSpPr>
          <p:nvPr>
            <p:ph type="title"/>
          </p:nvPr>
        </p:nvSpPr>
        <p:spPr>
          <a:xfrm>
            <a:off x="1323975" y="86475"/>
            <a:ext cx="7038900" cy="60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Bibliography</a:t>
            </a:r>
            <a:endParaRPr/>
          </a:p>
        </p:txBody>
      </p:sp>
      <p:sp>
        <p:nvSpPr>
          <p:cNvPr id="434" name="Google Shape;434;p44"/>
          <p:cNvSpPr txBox="1">
            <a:spLocks noGrp="1"/>
          </p:cNvSpPr>
          <p:nvPr>
            <p:ph type="body" idx="1"/>
          </p:nvPr>
        </p:nvSpPr>
        <p:spPr>
          <a:xfrm>
            <a:off x="1323975" y="687075"/>
            <a:ext cx="7858200" cy="4527900"/>
          </a:xfrm>
          <a:prstGeom prst="rect">
            <a:avLst/>
          </a:prstGeom>
        </p:spPr>
        <p:txBody>
          <a:bodyPr spcFirstLastPara="1" wrap="square" lIns="91425" tIns="91425" rIns="91425" bIns="91425" anchor="t" anchorCtr="0">
            <a:noAutofit/>
          </a:bodyPr>
          <a:lstStyle/>
          <a:p>
            <a:pPr marL="0" lvl="0" indent="0" algn="l" rtl="0">
              <a:lnSpc>
                <a:spcPct val="154411"/>
              </a:lnSpc>
              <a:spcBef>
                <a:spcPts val="0"/>
              </a:spcBef>
              <a:spcAft>
                <a:spcPts val="0"/>
              </a:spcAft>
              <a:buNone/>
            </a:pPr>
            <a:r>
              <a:rPr lang="en" sz="1150">
                <a:solidFill>
                  <a:srgbClr val="FFFFFF"/>
                </a:solidFill>
              </a:rPr>
              <a:t>Impact of a vegan agricultural system on land use,</a:t>
            </a:r>
            <a:r>
              <a:rPr lang="en"/>
              <a:t> </a:t>
            </a:r>
            <a:r>
              <a:rPr lang="en" sz="1150" u="sng">
                <a:solidFill>
                  <a:srgbClr val="4A86E8"/>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https://www.veganaustralia.org.au/impact_of_a_vegan_agricultural_system_on_land_use</a:t>
            </a:r>
            <a:endParaRPr sz="1600"/>
          </a:p>
          <a:p>
            <a:pPr marL="0" lvl="0" indent="0" algn="l" rtl="0">
              <a:spcBef>
                <a:spcPts val="1100"/>
              </a:spcBef>
              <a:spcAft>
                <a:spcPts val="0"/>
              </a:spcAft>
              <a:buNone/>
            </a:pPr>
            <a:r>
              <a:rPr lang="en" sz="1150">
                <a:solidFill>
                  <a:srgbClr val="FFFFFF"/>
                </a:solidFill>
              </a:rPr>
              <a:t>Niche and specialty crops are becoming more prevalent as croppers seeks to diversify,</a:t>
            </a:r>
            <a:endParaRPr sz="2300" b="1">
              <a:solidFill>
                <a:srgbClr val="FFFFFF"/>
              </a:solidFill>
              <a:latin typeface="Lora"/>
              <a:ea typeface="Lora"/>
              <a:cs typeface="Lora"/>
              <a:sym typeface="Lora"/>
            </a:endParaRPr>
          </a:p>
          <a:p>
            <a:pPr marL="0" lvl="0" indent="0" algn="l" rtl="0">
              <a:lnSpc>
                <a:spcPct val="100000"/>
              </a:lnSpc>
              <a:spcBef>
                <a:spcPts val="1100"/>
              </a:spcBef>
              <a:spcAft>
                <a:spcPts val="0"/>
              </a:spcAft>
              <a:buNone/>
            </a:pPr>
            <a:r>
              <a:rPr lang="en" sz="1150" u="sng">
                <a:solidFill>
                  <a:srgbClr val="4A86E8"/>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https://www.farmonline.com.au/story/5048348/seven-crops-probably-not-in-your-rotation/</a:t>
            </a:r>
            <a:endParaRPr sz="1150">
              <a:solidFill>
                <a:srgbClr val="4A86E8"/>
              </a:solidFill>
              <a:latin typeface="Arial"/>
              <a:ea typeface="Arial"/>
              <a:cs typeface="Arial"/>
              <a:sym typeface="Arial"/>
            </a:endParaRPr>
          </a:p>
          <a:p>
            <a:pPr marL="0" lvl="0" indent="0" algn="l" rtl="0">
              <a:spcBef>
                <a:spcPts val="1200"/>
              </a:spcBef>
              <a:spcAft>
                <a:spcPts val="0"/>
              </a:spcAft>
              <a:buNone/>
            </a:pPr>
            <a:r>
              <a:rPr lang="en" sz="1150">
                <a:solidFill>
                  <a:srgbClr val="FFFFFF"/>
                </a:solidFill>
              </a:rPr>
              <a:t>International Student - Map and Climate,</a:t>
            </a:r>
            <a:endParaRPr sz="1150">
              <a:solidFill>
                <a:srgbClr val="FFFFFF"/>
              </a:solidFill>
            </a:endParaRPr>
          </a:p>
          <a:p>
            <a:pPr marL="0" lvl="0" indent="0" algn="l" rtl="0">
              <a:lnSpc>
                <a:spcPct val="100000"/>
              </a:lnSpc>
              <a:spcBef>
                <a:spcPts val="600"/>
              </a:spcBef>
              <a:spcAft>
                <a:spcPts val="0"/>
              </a:spcAft>
              <a:buNone/>
            </a:pPr>
            <a:r>
              <a:rPr lang="en" sz="1150" u="sng">
                <a:solidFill>
                  <a:srgbClr val="4A86E8"/>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https://www.internationalstudent.com/study_australia/living_in_australia/map-climate/</a:t>
            </a:r>
            <a:endParaRPr sz="1150">
              <a:solidFill>
                <a:srgbClr val="4A86E8"/>
              </a:solidFill>
              <a:latin typeface="Arial"/>
              <a:ea typeface="Arial"/>
              <a:cs typeface="Arial"/>
              <a:sym typeface="Arial"/>
            </a:endParaRPr>
          </a:p>
          <a:p>
            <a:pPr marL="0" lvl="0" indent="0" algn="l" rtl="0">
              <a:lnSpc>
                <a:spcPct val="100000"/>
              </a:lnSpc>
              <a:spcBef>
                <a:spcPts val="1200"/>
              </a:spcBef>
              <a:spcAft>
                <a:spcPts val="0"/>
              </a:spcAft>
              <a:buNone/>
            </a:pPr>
            <a:r>
              <a:rPr lang="en" sz="1150">
                <a:solidFill>
                  <a:srgbClr val="FFFFFF"/>
                </a:solidFill>
              </a:rPr>
              <a:t>Crop and climate suitability for irrigated agriculture in the Midlands area of Western Australia,</a:t>
            </a:r>
            <a:endParaRPr sz="1150">
              <a:solidFill>
                <a:srgbClr val="4A86E8"/>
              </a:solidFill>
              <a:latin typeface="Arial"/>
              <a:ea typeface="Arial"/>
              <a:cs typeface="Arial"/>
              <a:sym typeface="Arial"/>
            </a:endParaRPr>
          </a:p>
          <a:p>
            <a:pPr marL="0" lvl="0" indent="0" algn="l" rtl="0">
              <a:lnSpc>
                <a:spcPct val="100000"/>
              </a:lnSpc>
              <a:spcBef>
                <a:spcPts val="1200"/>
              </a:spcBef>
              <a:spcAft>
                <a:spcPts val="0"/>
              </a:spcAft>
              <a:buNone/>
            </a:pPr>
            <a:r>
              <a:rPr lang="en" sz="1150" u="sng">
                <a:solidFill>
                  <a:schemeClr val="hlink"/>
                </a:solidFill>
                <a:latin typeface="Arial"/>
                <a:ea typeface="Arial"/>
                <a:cs typeface="Arial"/>
                <a:sym typeface="Arial"/>
                <a:hlinkClick r:id="rId6"/>
              </a:rPr>
              <a:t>https://www.agric.wa.gov.au/sites/gateway/files/Crop%20and%20climate%20suitability%20for%20the%20Midlands%20area%20of%20Western%20Australia%20-%20RMTR%20405%20%28PDF%204.6MB%29.pdf</a:t>
            </a:r>
            <a:r>
              <a:rPr lang="en" sz="1150">
                <a:solidFill>
                  <a:srgbClr val="4A86E8"/>
                </a:solidFill>
                <a:latin typeface="Arial"/>
                <a:ea typeface="Arial"/>
                <a:cs typeface="Arial"/>
                <a:sym typeface="Arial"/>
              </a:rPr>
              <a:t> </a:t>
            </a:r>
            <a:endParaRPr sz="1150">
              <a:solidFill>
                <a:srgbClr val="4A86E8"/>
              </a:solidFill>
              <a:latin typeface="Arial"/>
              <a:ea typeface="Arial"/>
              <a:cs typeface="Arial"/>
              <a:sym typeface="Arial"/>
            </a:endParaRPr>
          </a:p>
          <a:p>
            <a:pPr marL="0" lvl="0" indent="0" algn="l" rtl="0">
              <a:lnSpc>
                <a:spcPct val="100000"/>
              </a:lnSpc>
              <a:spcBef>
                <a:spcPts val="1200"/>
              </a:spcBef>
              <a:spcAft>
                <a:spcPts val="0"/>
              </a:spcAft>
              <a:buNone/>
            </a:pPr>
            <a:r>
              <a:rPr lang="en" sz="1150">
                <a:solidFill>
                  <a:srgbClr val="FFFFFF"/>
                </a:solidFill>
              </a:rPr>
              <a:t>Budget Overview</a:t>
            </a:r>
            <a:r>
              <a:rPr lang="en" sz="1150">
                <a:solidFill>
                  <a:srgbClr val="4A86E8"/>
                </a:solidFill>
                <a:latin typeface="Arial"/>
                <a:ea typeface="Arial"/>
                <a:cs typeface="Arial"/>
                <a:sym typeface="Arial"/>
              </a:rPr>
              <a:t> ,</a:t>
            </a:r>
            <a:r>
              <a:rPr lang="en" sz="1150" u="sng">
                <a:solidFill>
                  <a:srgbClr val="4A86E8"/>
                </a:solidFill>
                <a:latin typeface="Arial"/>
                <a:ea typeface="Arial"/>
                <a:cs typeface="Arial"/>
                <a:sym typeface="Arial"/>
                <a:hlinkClick r:id="rId7">
                  <a:extLst>
                    <a:ext uri="{A12FA001-AC4F-418D-AE19-62706E023703}">
                      <ahyp:hlinkClr xmlns:ahyp="http://schemas.microsoft.com/office/drawing/2018/hyperlinkcolor" val="tx"/>
                    </a:ext>
                  </a:extLst>
                </a:hlinkClick>
              </a:rPr>
              <a:t>https://budget.gov.au/2020-21/content/overview.htm</a:t>
            </a:r>
            <a:endParaRPr sz="1150">
              <a:solidFill>
                <a:srgbClr val="4A86E8"/>
              </a:solidFill>
            </a:endParaRPr>
          </a:p>
          <a:p>
            <a:pPr marL="0" marR="0" lvl="0" indent="0" algn="l" rtl="0">
              <a:lnSpc>
                <a:spcPct val="100000"/>
              </a:lnSpc>
              <a:spcBef>
                <a:spcPts val="1200"/>
              </a:spcBef>
              <a:spcAft>
                <a:spcPts val="0"/>
              </a:spcAft>
              <a:buNone/>
            </a:pPr>
            <a:r>
              <a:rPr lang="en" sz="1150">
                <a:solidFill>
                  <a:srgbClr val="FFFFFF"/>
                </a:solidFill>
              </a:rPr>
              <a:t>Drone Rules</a:t>
            </a:r>
            <a:r>
              <a:rPr lang="en" sz="1150">
                <a:solidFill>
                  <a:srgbClr val="4A86E8"/>
                </a:solidFill>
              </a:rPr>
              <a:t>, </a:t>
            </a:r>
            <a:r>
              <a:rPr lang="en" sz="1150" u="sng">
                <a:solidFill>
                  <a:srgbClr val="4A86E8"/>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https://www.casa.gov.au/knowyourdrone/drone-rules</a:t>
            </a:r>
            <a:r>
              <a:rPr lang="en" sz="1150" u="sng">
                <a:solidFill>
                  <a:srgbClr val="4A86E8"/>
                </a:solidFill>
                <a:latin typeface="Arial"/>
                <a:ea typeface="Arial"/>
                <a:cs typeface="Arial"/>
                <a:sym typeface="Arial"/>
              </a:rPr>
              <a:t> </a:t>
            </a:r>
            <a:endParaRPr sz="1150" u="sng">
              <a:solidFill>
                <a:srgbClr val="4A86E8"/>
              </a:solidFill>
              <a:latin typeface="Arial"/>
              <a:ea typeface="Arial"/>
              <a:cs typeface="Arial"/>
              <a:sym typeface="Arial"/>
            </a:endParaRPr>
          </a:p>
          <a:p>
            <a:pPr marL="0" marR="0" lvl="0" indent="0" algn="l" rtl="0">
              <a:lnSpc>
                <a:spcPct val="100000"/>
              </a:lnSpc>
              <a:spcBef>
                <a:spcPts val="1200"/>
              </a:spcBef>
              <a:spcAft>
                <a:spcPts val="0"/>
              </a:spcAft>
              <a:buNone/>
            </a:pPr>
            <a:r>
              <a:rPr lang="en" sz="1150">
                <a:solidFill>
                  <a:srgbClr val="FFFFFF"/>
                </a:solidFill>
              </a:rPr>
              <a:t>SUMMARY OF SMALL UNMANNED AIRCRAFT RULE (PART 107),</a:t>
            </a:r>
            <a:r>
              <a:rPr lang="en" sz="1150" u="sng">
                <a:solidFill>
                  <a:srgbClr val="4A86E8"/>
                </a:solidFill>
                <a:latin typeface="Arial"/>
                <a:ea typeface="Arial"/>
                <a:cs typeface="Arial"/>
                <a:sym typeface="Arial"/>
              </a:rPr>
              <a:t> </a:t>
            </a:r>
            <a:r>
              <a:rPr lang="en" sz="1150" u="sng">
                <a:solidFill>
                  <a:srgbClr val="4A86E8"/>
                </a:solidFill>
                <a:latin typeface="Arial"/>
                <a:ea typeface="Arial"/>
                <a:cs typeface="Arial"/>
                <a:sym typeface="Arial"/>
                <a:hlinkClick r:id="rId9">
                  <a:extLst>
                    <a:ext uri="{A12FA001-AC4F-418D-AE19-62706E023703}">
                      <ahyp:hlinkClr xmlns:ahyp="http://schemas.microsoft.com/office/drawing/2018/hyperlinkcolor" val="tx"/>
                    </a:ext>
                  </a:extLst>
                </a:hlinkClick>
              </a:rPr>
              <a:t>https://www.faa.gov/uas/media/Part_107_Summary.pdf</a:t>
            </a:r>
            <a:endParaRPr sz="1150" u="sng">
              <a:solidFill>
                <a:srgbClr val="4A86E8"/>
              </a:solidFill>
              <a:latin typeface="Arial"/>
              <a:ea typeface="Arial"/>
              <a:cs typeface="Arial"/>
              <a:sym typeface="Arial"/>
            </a:endParaRPr>
          </a:p>
          <a:p>
            <a:pPr marL="0" lvl="0" indent="0" algn="l" rtl="0">
              <a:lnSpc>
                <a:spcPct val="130000"/>
              </a:lnSpc>
              <a:spcBef>
                <a:spcPts val="1200"/>
              </a:spcBef>
              <a:spcAft>
                <a:spcPts val="0"/>
              </a:spcAft>
              <a:buNone/>
            </a:pPr>
            <a:r>
              <a:rPr lang="en" sz="1150">
                <a:solidFill>
                  <a:srgbClr val="FFFFFF"/>
                </a:solidFill>
              </a:rPr>
              <a:t>Australia-United States FTA,</a:t>
            </a:r>
            <a:endParaRPr sz="2300" b="1">
              <a:solidFill>
                <a:srgbClr val="31313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None/>
            </a:pPr>
            <a:r>
              <a:rPr lang="en" sz="1150" u="sng">
                <a:solidFill>
                  <a:srgbClr val="4A86E8"/>
                </a:solidFill>
                <a:latin typeface="Arial"/>
                <a:ea typeface="Arial"/>
                <a:cs typeface="Arial"/>
                <a:sym typeface="Arial"/>
                <a:hlinkClick r:id="rId10">
                  <a:extLst>
                    <a:ext uri="{A12FA001-AC4F-418D-AE19-62706E023703}">
                      <ahyp:hlinkClr xmlns:ahyp="http://schemas.microsoft.com/office/drawing/2018/hyperlinkcolor" val="tx"/>
                    </a:ext>
                  </a:extLst>
                </a:hlinkClick>
              </a:rPr>
              <a:t>https://www.dfat.gov.au/trade/agreements/in-force/ausfta/Pages/australia-united-states-fta</a:t>
            </a:r>
            <a:r>
              <a:rPr lang="en" sz="1150" u="sng">
                <a:solidFill>
                  <a:srgbClr val="4A86E8"/>
                </a:solidFill>
                <a:latin typeface="Arial"/>
                <a:ea typeface="Arial"/>
                <a:cs typeface="Arial"/>
                <a:sym typeface="Arial"/>
              </a:rPr>
              <a:t> </a:t>
            </a:r>
            <a:endParaRPr sz="1150" u="sng">
              <a:solidFill>
                <a:srgbClr val="4A86E8"/>
              </a:solidFill>
              <a:latin typeface="Arial"/>
              <a:ea typeface="Arial"/>
              <a:cs typeface="Arial"/>
              <a:sym typeface="Arial"/>
            </a:endParaRPr>
          </a:p>
          <a:p>
            <a:pPr marL="0" lvl="0" indent="0" algn="l" rtl="0">
              <a:lnSpc>
                <a:spcPct val="100000"/>
              </a:lnSpc>
              <a:spcBef>
                <a:spcPts val="1200"/>
              </a:spcBef>
              <a:spcAft>
                <a:spcPts val="1200"/>
              </a:spcAft>
              <a:buNone/>
            </a:pPr>
            <a:endParaRPr sz="1150">
              <a:solidFill>
                <a:srgbClr val="000000"/>
              </a:solidFill>
              <a:latin typeface="Arial"/>
              <a:ea typeface="Arial"/>
              <a:cs typeface="Arial"/>
              <a:sym typeface="Arial"/>
            </a:endParaRPr>
          </a:p>
        </p:txBody>
      </p:sp>
      <p:pic>
        <p:nvPicPr>
          <p:cNvPr id="435" name="Google Shape;435;p44"/>
          <p:cNvPicPr preferRelativeResize="0"/>
          <p:nvPr/>
        </p:nvPicPr>
        <p:blipFill>
          <a:blip r:embed="rId11">
            <a:alphaModFix/>
          </a:blip>
          <a:stretch>
            <a:fillRect/>
          </a:stretch>
        </p:blipFill>
        <p:spPr>
          <a:xfrm>
            <a:off x="0" y="4719925"/>
            <a:ext cx="981275" cy="423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5"/>
          <p:cNvSpPr txBox="1">
            <a:spLocks noGrp="1"/>
          </p:cNvSpPr>
          <p:nvPr>
            <p:ph type="body" idx="1"/>
          </p:nvPr>
        </p:nvSpPr>
        <p:spPr>
          <a:xfrm>
            <a:off x="839225" y="108300"/>
            <a:ext cx="8177700" cy="6029569"/>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50" dirty="0">
                <a:solidFill>
                  <a:srgbClr val="FFFFFF"/>
                </a:solidFill>
              </a:rPr>
              <a:t>Rise Above, Pix4Dfields - Drone Mapping Software for Precision Agriculture,</a:t>
            </a:r>
          </a:p>
          <a:p>
            <a:pPr marL="0" lvl="0" indent="0" algn="l" rtl="0">
              <a:lnSpc>
                <a:spcPct val="100000"/>
              </a:lnSpc>
              <a:spcBef>
                <a:spcPts val="0"/>
              </a:spcBef>
              <a:spcAft>
                <a:spcPts val="0"/>
              </a:spcAft>
              <a:buNone/>
            </a:pPr>
            <a:r>
              <a:rPr lang="en" sz="1150" dirty="0">
                <a:solidFill>
                  <a:srgbClr val="FFFFFF"/>
                </a:solidFill>
              </a:rPr>
              <a:t> </a:t>
            </a:r>
            <a:r>
              <a:rPr lang="en" sz="1150" u="sng" dirty="0">
                <a:solidFill>
                  <a:srgbClr val="4A86E8"/>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https://www.riseabove.com.au/pix4d-ag-drone-mapping-software-for-precision-agri</a:t>
            </a:r>
            <a:r>
              <a:rPr lang="en" sz="1150" u="sng" dirty="0">
                <a:solidFill>
                  <a:srgbClr val="4A86E8"/>
                </a:solidFill>
                <a:latin typeface="Arial"/>
                <a:ea typeface="Arial"/>
                <a:cs typeface="Arial"/>
                <a:sym typeface="Arial"/>
              </a:rPr>
              <a:t> </a:t>
            </a:r>
            <a:endParaRPr sz="1150" u="sng" dirty="0">
              <a:solidFill>
                <a:srgbClr val="4A86E8"/>
              </a:solidFill>
              <a:latin typeface="Arial"/>
              <a:ea typeface="Arial"/>
              <a:cs typeface="Arial"/>
              <a:sym typeface="Arial"/>
            </a:endParaRPr>
          </a:p>
          <a:p>
            <a:pPr marL="0" lvl="0" indent="0" algn="l" rtl="0">
              <a:lnSpc>
                <a:spcPct val="110000"/>
              </a:lnSpc>
              <a:spcBef>
                <a:spcPts val="1200"/>
              </a:spcBef>
              <a:spcAft>
                <a:spcPts val="0"/>
              </a:spcAft>
              <a:buNone/>
            </a:pPr>
            <a:r>
              <a:rPr lang="en" sz="1150" dirty="0">
                <a:solidFill>
                  <a:srgbClr val="FFFFFF"/>
                </a:solidFill>
              </a:rPr>
              <a:t>Rise Above, Sentera Phantom 4 Pro NDVI Camera Upgrade Kit </a:t>
            </a:r>
            <a:r>
              <a:rPr lang="en" sz="1150" u="sng" dirty="0">
                <a:solidFill>
                  <a:srgbClr val="4A86E8"/>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https://www.riseabove.com.au/sentera-phantom-4-pro-ndvi-camera-upgrade</a:t>
            </a:r>
            <a:r>
              <a:rPr lang="en" sz="2800" dirty="0">
                <a:solidFill>
                  <a:srgbClr val="000000"/>
                </a:solidFill>
                <a:latin typeface="Arial"/>
                <a:ea typeface="Arial"/>
                <a:cs typeface="Arial"/>
                <a:sym typeface="Arial"/>
              </a:rPr>
              <a:t>  </a:t>
            </a:r>
            <a:endParaRPr sz="1150" u="sng" dirty="0">
              <a:solidFill>
                <a:srgbClr val="4A86E8"/>
              </a:solidFill>
              <a:latin typeface="Arial"/>
              <a:ea typeface="Arial"/>
              <a:cs typeface="Arial"/>
              <a:sym typeface="Arial"/>
            </a:endParaRPr>
          </a:p>
          <a:p>
            <a:pPr marL="0" lvl="0" indent="0" algn="l" rtl="0">
              <a:lnSpc>
                <a:spcPct val="100000"/>
              </a:lnSpc>
              <a:spcBef>
                <a:spcPts val="800"/>
              </a:spcBef>
              <a:spcAft>
                <a:spcPts val="0"/>
              </a:spcAft>
              <a:buNone/>
            </a:pPr>
            <a:r>
              <a:rPr lang="en" sz="1150" dirty="0">
                <a:solidFill>
                  <a:srgbClr val="FFFFFF"/>
                </a:solidFill>
                <a:latin typeface="Arial"/>
                <a:ea typeface="Arial"/>
                <a:cs typeface="Arial"/>
                <a:sym typeface="Arial"/>
              </a:rPr>
              <a:t>Rise Above - Slantview Analytics for Slantrange 3P</a:t>
            </a:r>
            <a:endParaRPr sz="1150" dirty="0">
              <a:solidFill>
                <a:srgbClr val="FFFFFF"/>
              </a:solidFill>
              <a:latin typeface="Arial"/>
              <a:ea typeface="Arial"/>
              <a:cs typeface="Arial"/>
              <a:sym typeface="Arial"/>
            </a:endParaRPr>
          </a:p>
          <a:p>
            <a:pPr marL="0" lvl="0" indent="0" algn="l" rtl="0">
              <a:lnSpc>
                <a:spcPct val="100000"/>
              </a:lnSpc>
              <a:spcBef>
                <a:spcPts val="0"/>
              </a:spcBef>
              <a:spcAft>
                <a:spcPts val="0"/>
              </a:spcAft>
              <a:buNone/>
            </a:pPr>
            <a:r>
              <a:rPr lang="en" sz="1150" u="sng" dirty="0">
                <a:solidFill>
                  <a:srgbClr val="4A86E8"/>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https://www.riseabove.com.au/slantview-analytics-for-slantrange-3p</a:t>
            </a:r>
            <a:r>
              <a:rPr lang="en" sz="1150" dirty="0">
                <a:solidFill>
                  <a:srgbClr val="4A86E8"/>
                </a:solidFill>
                <a:latin typeface="Arial"/>
                <a:ea typeface="Arial"/>
                <a:cs typeface="Arial"/>
                <a:sym typeface="Arial"/>
              </a:rPr>
              <a:t> </a:t>
            </a:r>
            <a:endParaRPr sz="1150" dirty="0">
              <a:solidFill>
                <a:srgbClr val="4A86E8"/>
              </a:solidFill>
              <a:latin typeface="Arial"/>
              <a:ea typeface="Arial"/>
              <a:cs typeface="Arial"/>
              <a:sym typeface="Arial"/>
            </a:endParaRPr>
          </a:p>
          <a:p>
            <a:pPr marL="0" lvl="0" indent="0" algn="l" rtl="0">
              <a:lnSpc>
                <a:spcPct val="100000"/>
              </a:lnSpc>
              <a:spcBef>
                <a:spcPts val="0"/>
              </a:spcBef>
              <a:spcAft>
                <a:spcPts val="0"/>
              </a:spcAft>
              <a:buNone/>
            </a:pPr>
            <a:endParaRPr dirty="0">
              <a:solidFill>
                <a:srgbClr val="FFFFFF"/>
              </a:solidFill>
            </a:endParaRPr>
          </a:p>
          <a:p>
            <a:pPr marL="0" lvl="0" indent="0" algn="l" rtl="0">
              <a:lnSpc>
                <a:spcPct val="100000"/>
              </a:lnSpc>
              <a:spcBef>
                <a:spcPts val="0"/>
              </a:spcBef>
              <a:spcAft>
                <a:spcPts val="0"/>
              </a:spcAft>
              <a:buNone/>
            </a:pPr>
            <a:r>
              <a:rPr lang="en" dirty="0">
                <a:solidFill>
                  <a:srgbClr val="FFFFFF"/>
                </a:solidFill>
              </a:rPr>
              <a:t>Sentera FieldAgent Analytics Toolset Expands to Include Tassel Counts</a:t>
            </a:r>
            <a:endParaRPr dirty="0"/>
          </a:p>
          <a:p>
            <a:pPr marL="0" lvl="0" indent="0" algn="l" rtl="0">
              <a:spcBef>
                <a:spcPts val="0"/>
              </a:spcBef>
              <a:spcAft>
                <a:spcPts val="0"/>
              </a:spcAft>
              <a:buNone/>
            </a:pPr>
            <a:r>
              <a:rPr lang="en" sz="1400" u="sng" dirty="0">
                <a:solidFill>
                  <a:schemeClr val="hlink"/>
                </a:solidFill>
                <a:latin typeface="Arial"/>
                <a:ea typeface="Arial"/>
                <a:cs typeface="Arial"/>
                <a:sym typeface="Arial"/>
                <a:hlinkClick r:id="rId6"/>
              </a:rPr>
              <a:t>https://sentera.com/sentera-fieldagent-analytics-toolset-expands-to-include-tassel-counts/#:~:text=Availability%20and%20Pricing,or%20part%20of%20a%20field</a:t>
            </a:r>
            <a:r>
              <a:rPr lang="en" sz="1400" dirty="0">
                <a:solidFill>
                  <a:srgbClr val="000000"/>
                </a:solidFill>
                <a:latin typeface="Arial"/>
                <a:ea typeface="Arial"/>
                <a:cs typeface="Arial"/>
                <a:sym typeface="Arial"/>
              </a:rPr>
              <a:t> .</a:t>
            </a:r>
            <a:endParaRPr dirty="0">
              <a:solidFill>
                <a:srgbClr val="FFFFFF"/>
              </a:solidFill>
            </a:endParaRPr>
          </a:p>
          <a:p>
            <a:pPr marL="0" lvl="0" indent="0" algn="l" rtl="0">
              <a:spcBef>
                <a:spcPts val="1200"/>
              </a:spcBef>
              <a:spcAft>
                <a:spcPts val="0"/>
              </a:spcAft>
              <a:buNone/>
            </a:pPr>
            <a:r>
              <a:rPr lang="en" dirty="0">
                <a:solidFill>
                  <a:srgbClr val="FFFFFF"/>
                </a:solidFill>
              </a:rPr>
              <a:t>Quote result for FCL shipping cost:</a:t>
            </a:r>
            <a:endParaRPr dirty="0">
              <a:solidFill>
                <a:srgbClr val="FFFFFF"/>
              </a:solidFill>
            </a:endParaRPr>
          </a:p>
          <a:p>
            <a:pPr marL="0" lvl="0" indent="0" algn="l" rtl="0">
              <a:spcBef>
                <a:spcPts val="1200"/>
              </a:spcBef>
              <a:spcAft>
                <a:spcPts val="0"/>
              </a:spcAft>
              <a:buNone/>
            </a:pPr>
            <a:r>
              <a:rPr lang="en" u="sng" dirty="0">
                <a:solidFill>
                  <a:schemeClr val="hlink"/>
                </a:solidFill>
                <a:hlinkClick r:id="rId7"/>
              </a:rPr>
              <a:t>https://www.icontainers.com/quotes/FCL/USLAX/PORT/US/AUSYD/PORT/AU/</a:t>
            </a:r>
            <a:endParaRPr dirty="0"/>
          </a:p>
          <a:p>
            <a:pPr marL="0" lvl="0" indent="0" algn="l" rtl="0">
              <a:spcBef>
                <a:spcPts val="1200"/>
              </a:spcBef>
              <a:spcAft>
                <a:spcPts val="0"/>
              </a:spcAft>
              <a:buNone/>
            </a:pPr>
            <a:r>
              <a:rPr lang="en" dirty="0"/>
              <a:t>Australian Border Force:</a:t>
            </a:r>
            <a:endParaRPr dirty="0"/>
          </a:p>
          <a:p>
            <a:pPr marL="0" lvl="0" indent="0" algn="l" rtl="0">
              <a:lnSpc>
                <a:spcPct val="100000"/>
              </a:lnSpc>
              <a:spcBef>
                <a:spcPts val="0"/>
              </a:spcBef>
              <a:spcAft>
                <a:spcPts val="0"/>
              </a:spcAft>
              <a:buNone/>
            </a:pPr>
            <a:r>
              <a:rPr lang="en" u="sng" dirty="0">
                <a:solidFill>
                  <a:schemeClr val="hlink"/>
                </a:solidFill>
                <a:hlinkClick r:id="rId8"/>
              </a:rPr>
              <a:t>https://www.abf.gov.au/importing-exporting-and-manufacturing/importing/cost-of-importing-goods</a:t>
            </a:r>
            <a:endParaRPr dirty="0"/>
          </a:p>
          <a:p>
            <a:pPr marL="0" lvl="0" indent="0" algn="l" rtl="0">
              <a:lnSpc>
                <a:spcPct val="100000"/>
              </a:lnSpc>
              <a:spcBef>
                <a:spcPts val="0"/>
              </a:spcBef>
              <a:spcAft>
                <a:spcPts val="0"/>
              </a:spcAft>
              <a:buNone/>
            </a:pPr>
            <a:endParaRPr dirty="0"/>
          </a:p>
          <a:p>
            <a:pPr marL="0" marR="0" lvl="0" indent="0" algn="l" rtl="0">
              <a:lnSpc>
                <a:spcPct val="115000"/>
              </a:lnSpc>
              <a:spcBef>
                <a:spcPts val="0"/>
              </a:spcBef>
              <a:spcAft>
                <a:spcPts val="0"/>
              </a:spcAft>
              <a:buNone/>
            </a:pPr>
            <a:r>
              <a:rPr lang="en" dirty="0"/>
              <a:t>Information and communication technology use in Australian agriculture:</a:t>
            </a:r>
            <a:endParaRPr dirty="0"/>
          </a:p>
          <a:p>
            <a:pPr marL="0" marR="0" lvl="0" indent="0" algn="l" rtl="0">
              <a:lnSpc>
                <a:spcPct val="115000"/>
              </a:lnSpc>
              <a:spcBef>
                <a:spcPts val="0"/>
              </a:spcBef>
              <a:spcAft>
                <a:spcPts val="0"/>
              </a:spcAft>
              <a:buNone/>
            </a:pPr>
            <a:r>
              <a:rPr lang="en" u="sng" dirty="0">
                <a:solidFill>
                  <a:schemeClr val="hlink"/>
                </a:solidFill>
                <a:hlinkClick r:id="rId9"/>
              </a:rPr>
              <a:t>https://www.agriculture.gov.au/abares/research-topics/productivity/productivity-publications/ict-use-summary#download</a:t>
            </a:r>
            <a:endParaRPr sz="1700" dirty="0">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dirty="0"/>
          </a:p>
          <a:p>
            <a:pPr marL="0" marR="0" lvl="0" indent="0" algn="l" rtl="0">
              <a:lnSpc>
                <a:spcPct val="115000"/>
              </a:lnSpc>
              <a:spcBef>
                <a:spcPts val="0"/>
              </a:spcBef>
              <a:spcAft>
                <a:spcPts val="0"/>
              </a:spcAft>
              <a:buNone/>
            </a:pPr>
            <a:endParaRPr dirty="0"/>
          </a:p>
          <a:p>
            <a:pPr marL="0" marR="0" lvl="0" indent="0" algn="l" rtl="0">
              <a:lnSpc>
                <a:spcPct val="115000"/>
              </a:lnSpc>
              <a:spcBef>
                <a:spcPts val="0"/>
              </a:spcBef>
              <a:spcAft>
                <a:spcPts val="0"/>
              </a:spcAft>
              <a:buNone/>
            </a:pPr>
            <a:endParaRPr dirty="0"/>
          </a:p>
          <a:p>
            <a:pPr marL="0" lvl="0" indent="0" algn="l" rtl="0">
              <a:spcBef>
                <a:spcPts val="0"/>
              </a:spcBef>
              <a:spcAft>
                <a:spcPts val="1200"/>
              </a:spcAft>
              <a:buNone/>
            </a:pPr>
            <a:endParaRPr dirty="0"/>
          </a:p>
        </p:txBody>
      </p:sp>
      <p:pic>
        <p:nvPicPr>
          <p:cNvPr id="441" name="Google Shape;441;p45"/>
          <p:cNvPicPr preferRelativeResize="0"/>
          <p:nvPr/>
        </p:nvPicPr>
        <p:blipFill>
          <a:blip r:embed="rId10">
            <a:alphaModFix/>
          </a:blip>
          <a:stretch>
            <a:fillRect/>
          </a:stretch>
        </p:blipFill>
        <p:spPr>
          <a:xfrm>
            <a:off x="7820025" y="0"/>
            <a:ext cx="1323975" cy="571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6"/>
          <p:cNvSpPr txBox="1">
            <a:spLocks noGrp="1"/>
          </p:cNvSpPr>
          <p:nvPr>
            <p:ph type="body" idx="1"/>
          </p:nvPr>
        </p:nvSpPr>
        <p:spPr>
          <a:xfrm>
            <a:off x="1297500" y="351925"/>
            <a:ext cx="7038900" cy="41268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endParaRPr dirty="0"/>
          </a:p>
          <a:p>
            <a:pPr marL="0" lvl="0" indent="0" algn="l" rtl="0">
              <a:spcBef>
                <a:spcPts val="0"/>
              </a:spcBef>
              <a:spcAft>
                <a:spcPts val="0"/>
              </a:spcAft>
              <a:buNone/>
            </a:pPr>
            <a:r>
              <a:rPr lang="en" sz="1700" dirty="0">
                <a:latin typeface="Arial"/>
                <a:ea typeface="Arial"/>
                <a:cs typeface="Arial"/>
                <a:sym typeface="Arial"/>
              </a:rPr>
              <a:t>Ranking of the average internet connection speed by country 2020</a:t>
            </a:r>
            <a:endParaRPr dirty="0"/>
          </a:p>
          <a:p>
            <a:pPr marL="0" lvl="0" indent="0" algn="l" rtl="0">
              <a:spcBef>
                <a:spcPts val="0"/>
              </a:spcBef>
              <a:spcAft>
                <a:spcPts val="0"/>
              </a:spcAft>
              <a:buNone/>
            </a:pPr>
            <a:r>
              <a:rPr lang="en" u="sng" dirty="0">
                <a:solidFill>
                  <a:schemeClr val="accent5"/>
                </a:solidFill>
                <a:hlinkClick r:id="rId3">
                  <a:extLst>
                    <a:ext uri="{A12FA001-AC4F-418D-AE19-62706E023703}">
                      <ahyp:hlinkClr xmlns:ahyp="http://schemas.microsoft.com/office/drawing/2018/hyperlinkcolor" val="tx"/>
                    </a:ext>
                  </a:extLst>
                </a:hlinkClick>
              </a:rPr>
              <a:t>https://www-statista-com.proxygw.wrlc.org/forecasts/1147038/internet-connection-speed-by-country</a:t>
            </a:r>
            <a:endParaRPr dirty="0"/>
          </a:p>
          <a:p>
            <a:pPr marL="0" lvl="0" indent="0" algn="l" rtl="0">
              <a:spcBef>
                <a:spcPts val="0"/>
              </a:spcBef>
              <a:spcAft>
                <a:spcPts val="0"/>
              </a:spcAft>
              <a:buNone/>
            </a:pPr>
            <a:endParaRPr u="sng" dirty="0">
              <a:solidFill>
                <a:schemeClr val="accent5"/>
              </a:solidFill>
            </a:endParaRPr>
          </a:p>
          <a:p>
            <a:pPr marL="0" lvl="0" indent="0" algn="l" rtl="0">
              <a:spcBef>
                <a:spcPts val="0"/>
              </a:spcBef>
              <a:spcAft>
                <a:spcPts val="0"/>
              </a:spcAft>
              <a:buNone/>
            </a:pPr>
            <a:r>
              <a:rPr lang="en" sz="1600" b="1" dirty="0"/>
              <a:t>Market Size</a:t>
            </a:r>
            <a:endParaRPr sz="1600" b="1" dirty="0"/>
          </a:p>
          <a:p>
            <a:pPr marL="0" lvl="0" indent="0" algn="l" rtl="0">
              <a:lnSpc>
                <a:spcPct val="100000"/>
              </a:lnSpc>
              <a:spcBef>
                <a:spcPts val="0"/>
              </a:spcBef>
              <a:spcAft>
                <a:spcPts val="0"/>
              </a:spcAft>
              <a:buNone/>
            </a:pPr>
            <a:r>
              <a:rPr lang="en" sz="1100" u="sng" dirty="0">
                <a:solidFill>
                  <a:schemeClr val="accent5"/>
                </a:solidFill>
                <a:latin typeface="Arial"/>
                <a:ea typeface="Arial"/>
                <a:cs typeface="Arial"/>
                <a:sym typeface="Arial"/>
                <a:hlinkClick r:id="rId4">
                  <a:extLst>
                    <a:ext uri="{A12FA001-AC4F-418D-AE19-62706E023703}">
                      <ahyp:hlinkClr xmlns:ahyp="http://schemas.microsoft.com/office/drawing/2018/hyperlinkcolor" val="tx"/>
                    </a:ext>
                  </a:extLst>
                </a:hlinkClick>
              </a:rPr>
              <a:t>http://www.consortiumland.com/investors/variations-in-farm-size-across-the-australian-wheatbelt/</a:t>
            </a:r>
            <a:endParaRPr u="sng" dirty="0">
              <a:solidFill>
                <a:schemeClr val="accent5"/>
              </a:solidFill>
            </a:endParaRPr>
          </a:p>
          <a:p>
            <a:pPr marL="0" lvl="0" indent="0" algn="l" rtl="0">
              <a:lnSpc>
                <a:spcPct val="100000"/>
              </a:lnSpc>
              <a:spcBef>
                <a:spcPts val="0"/>
              </a:spcBef>
              <a:spcAft>
                <a:spcPts val="0"/>
              </a:spcAft>
              <a:buNone/>
            </a:pPr>
            <a:endParaRPr u="sng" dirty="0">
              <a:solidFill>
                <a:schemeClr val="accent5"/>
              </a:solidFill>
            </a:endParaRPr>
          </a:p>
          <a:p>
            <a:pPr marL="0" lvl="0" indent="0" algn="l" rtl="0">
              <a:lnSpc>
                <a:spcPct val="100000"/>
              </a:lnSpc>
              <a:spcBef>
                <a:spcPts val="0"/>
              </a:spcBef>
              <a:spcAft>
                <a:spcPts val="0"/>
              </a:spcAft>
              <a:buNone/>
            </a:pPr>
            <a:r>
              <a:rPr lang="en" sz="1450" b="1" dirty="0"/>
              <a:t>Precision Technology in Australia</a:t>
            </a:r>
            <a:endParaRPr sz="1450" b="1" dirty="0"/>
          </a:p>
          <a:p>
            <a:pPr marL="0" lvl="0" indent="0" algn="l" rtl="0">
              <a:lnSpc>
                <a:spcPct val="100000"/>
              </a:lnSpc>
              <a:spcBef>
                <a:spcPts val="0"/>
              </a:spcBef>
              <a:spcAft>
                <a:spcPts val="0"/>
              </a:spcAft>
              <a:buNone/>
            </a:pPr>
            <a:endParaRPr u="sng" dirty="0">
              <a:solidFill>
                <a:schemeClr val="accent5"/>
              </a:solidFill>
            </a:endParaRPr>
          </a:p>
          <a:p>
            <a:pPr marL="0" lvl="0" indent="0" algn="l" rtl="0">
              <a:lnSpc>
                <a:spcPct val="100000"/>
              </a:lnSpc>
              <a:spcBef>
                <a:spcPts val="0"/>
              </a:spcBef>
              <a:spcAft>
                <a:spcPts val="0"/>
              </a:spcAft>
              <a:buNone/>
            </a:pPr>
            <a:r>
              <a:rPr lang="en" u="sng" dirty="0">
                <a:solidFill>
                  <a:schemeClr val="accent5"/>
                </a:solidFill>
              </a:rPr>
              <a:t>https://www.agriculture.purdue.edu/SSMC/newsletters/March03_GlimpseofPrecisionAgricultureAustralia_gregedit1.htm#:~:text=The%20most%20surprising%20aspect%20of,the%20ends%20of%20the%20field.</a:t>
            </a:r>
            <a:endParaRPr u="sng" dirty="0">
              <a:solidFill>
                <a:schemeClr val="accent5"/>
              </a:solidFill>
            </a:endParaRPr>
          </a:p>
          <a:p>
            <a:pPr marL="0" lvl="0" indent="0" algn="l" rtl="0">
              <a:lnSpc>
                <a:spcPct val="100000"/>
              </a:lnSpc>
              <a:spcBef>
                <a:spcPts val="0"/>
              </a:spcBef>
              <a:spcAft>
                <a:spcPts val="0"/>
              </a:spcAft>
              <a:buNone/>
            </a:pPr>
            <a:endParaRPr u="sng" dirty="0">
              <a:solidFill>
                <a:schemeClr val="accent5"/>
              </a:solidFill>
            </a:endParaRPr>
          </a:p>
          <a:p>
            <a:pPr marL="0" lvl="0" indent="0" algn="l" rtl="0">
              <a:lnSpc>
                <a:spcPct val="100000"/>
              </a:lnSpc>
              <a:spcBef>
                <a:spcPts val="0"/>
              </a:spcBef>
              <a:spcAft>
                <a:spcPts val="0"/>
              </a:spcAft>
              <a:buNone/>
            </a:pPr>
            <a:r>
              <a:rPr lang="en" u="sng" dirty="0">
                <a:solidFill>
                  <a:schemeClr val="accent5"/>
                </a:solidFill>
                <a:hlinkClick r:id="rId5">
                  <a:extLst>
                    <a:ext uri="{A12FA001-AC4F-418D-AE19-62706E023703}">
                      <ahyp:hlinkClr xmlns:ahyp="http://schemas.microsoft.com/office/drawing/2018/hyperlinkcolor" val="tx"/>
                    </a:ext>
                  </a:extLst>
                </a:hlinkClick>
              </a:rPr>
              <a:t>https://www.sciencedirect.com/science/article/abs/pii/S037842900700113X</a:t>
            </a:r>
            <a:endParaRPr sz="1200" b="1" u="sng" dirty="0">
              <a:solidFill>
                <a:srgbClr val="0000FF"/>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u="sng" dirty="0">
              <a:solidFill>
                <a:schemeClr val="accent5"/>
              </a:solidFill>
            </a:endParaRPr>
          </a:p>
          <a:p>
            <a:pPr marL="0" lvl="0" indent="0" algn="l" rtl="0">
              <a:lnSpc>
                <a:spcPct val="100000"/>
              </a:lnSpc>
              <a:spcBef>
                <a:spcPts val="0"/>
              </a:spcBef>
              <a:spcAft>
                <a:spcPts val="0"/>
              </a:spcAft>
              <a:buNone/>
            </a:pPr>
            <a:r>
              <a:rPr lang="en" u="sng" dirty="0">
                <a:solidFill>
                  <a:schemeClr val="accent5"/>
                </a:solidFill>
                <a:hlinkClick r:id="rId6"/>
              </a:rPr>
              <a:t>https://www.researchgate.net/publication/262706376_Precision_agriculture_in_Australia_present_status_and_recent_developments</a:t>
            </a:r>
            <a:endParaRPr lang="en" u="sng" dirty="0">
              <a:solidFill>
                <a:schemeClr val="accent5"/>
              </a:solidFill>
            </a:endParaRPr>
          </a:p>
          <a:p>
            <a:pPr marL="0" lvl="0" indent="0" algn="l" rtl="0">
              <a:lnSpc>
                <a:spcPct val="100000"/>
              </a:lnSpc>
              <a:spcBef>
                <a:spcPts val="0"/>
              </a:spcBef>
              <a:spcAft>
                <a:spcPts val="0"/>
              </a:spcAft>
              <a:buNone/>
            </a:pPr>
            <a:endParaRPr lang="en" dirty="0"/>
          </a:p>
          <a:p>
            <a:pPr marL="0" lvl="0" indent="0" algn="l" rtl="0">
              <a:lnSpc>
                <a:spcPct val="100000"/>
              </a:lnSpc>
              <a:spcBef>
                <a:spcPts val="0"/>
              </a:spcBef>
              <a:spcAft>
                <a:spcPts val="0"/>
              </a:spcAft>
              <a:buNone/>
            </a:pPr>
            <a:r>
              <a:rPr lang="en" dirty="0"/>
              <a:t>Australia - Adult (15+) literacy rate (%)</a:t>
            </a:r>
            <a:endParaRPr sz="2300" b="1" dirty="0">
              <a:solidFill>
                <a:srgbClr val="000000"/>
              </a:solidFill>
              <a:latin typeface="Arial"/>
              <a:ea typeface="Arial"/>
              <a:cs typeface="Arial"/>
              <a:sym typeface="Arial"/>
            </a:endParaRPr>
          </a:p>
          <a:p>
            <a:pPr marL="0" lvl="0" indent="0" algn="l" rtl="0">
              <a:spcBef>
                <a:spcPts val="600"/>
              </a:spcBef>
              <a:spcAft>
                <a:spcPts val="0"/>
              </a:spcAft>
              <a:buNone/>
            </a:pPr>
            <a:r>
              <a:rPr lang="en" u="sng" dirty="0">
                <a:solidFill>
                  <a:schemeClr val="accent5"/>
                </a:solidFill>
                <a:hlinkClick r:id="rId7">
                  <a:extLst>
                    <a:ext uri="{A12FA001-AC4F-418D-AE19-62706E023703}">
                      <ahyp:hlinkClr xmlns:ahyp="http://schemas.microsoft.com/office/drawing/2018/hyperlinkcolor" val="tx"/>
                    </a:ext>
                  </a:extLst>
                </a:hlinkClick>
              </a:rPr>
              <a:t>https://knoema.com/atlas/Australia/topics/Education/Literacy/Adult-literacy-rate?compareTo=CN,CL,MX,TH</a:t>
            </a:r>
            <a:endParaRPr dirty="0"/>
          </a:p>
          <a:p>
            <a:pPr marL="0" marR="0" lvl="0" indent="0" algn="l" rtl="0">
              <a:lnSpc>
                <a:spcPct val="115000"/>
              </a:lnSpc>
              <a:spcBef>
                <a:spcPts val="0"/>
              </a:spcBef>
              <a:spcAft>
                <a:spcPts val="0"/>
              </a:spcAft>
              <a:buNone/>
            </a:pPr>
            <a:endParaRPr dirty="0"/>
          </a:p>
          <a:p>
            <a:pPr marL="0" marR="0" lvl="0" indent="0" algn="l" rtl="0">
              <a:lnSpc>
                <a:spcPct val="115000"/>
              </a:lnSpc>
              <a:spcBef>
                <a:spcPts val="0"/>
              </a:spcBef>
              <a:spcAft>
                <a:spcPts val="0"/>
              </a:spcAft>
              <a:buNone/>
            </a:pPr>
            <a:r>
              <a:rPr lang="en" dirty="0"/>
              <a:t>$4.5 billion NBN investment to bring ultra-fast broadband to millions of families and businesses and create 25,000 jobs</a:t>
            </a:r>
            <a:endParaRPr dirty="0"/>
          </a:p>
          <a:p>
            <a:pPr marL="0" marR="0" lvl="0" indent="0" algn="l" rtl="0">
              <a:lnSpc>
                <a:spcPct val="115000"/>
              </a:lnSpc>
              <a:spcBef>
                <a:spcPts val="0"/>
              </a:spcBef>
              <a:spcAft>
                <a:spcPts val="0"/>
              </a:spcAft>
              <a:buNone/>
            </a:pPr>
            <a:r>
              <a:rPr lang="en" u="sng" dirty="0">
                <a:solidFill>
                  <a:schemeClr val="accent5"/>
                </a:solidFill>
                <a:hlinkClick r:id="rId8">
                  <a:extLst>
                    <a:ext uri="{A12FA001-AC4F-418D-AE19-62706E023703}">
                      <ahyp:hlinkClr xmlns:ahyp="http://schemas.microsoft.com/office/drawing/2018/hyperlinkcolor" val="tx"/>
                    </a:ext>
                  </a:extLst>
                </a:hlinkClick>
              </a:rPr>
              <a:t>https://minister.infrastructure.gov.au/fletcher/media-release/45-billion-nbn-investment-bring-ultra-fast-broadband-millions-families-and-businesses-and-create-25000-jobs</a:t>
            </a:r>
            <a:endParaRPr u="sng" dirty="0">
              <a:solidFill>
                <a:schemeClr val="accent5"/>
              </a:solidFill>
            </a:endParaRPr>
          </a:p>
          <a:p>
            <a:pPr marL="0" marR="0" lvl="0" indent="0" algn="l" rtl="0">
              <a:lnSpc>
                <a:spcPct val="115000"/>
              </a:lnSpc>
              <a:spcBef>
                <a:spcPts val="0"/>
              </a:spcBef>
              <a:spcAft>
                <a:spcPts val="0"/>
              </a:spcAft>
              <a:buNone/>
            </a:pPr>
            <a:endParaRPr u="sng" dirty="0">
              <a:solidFill>
                <a:schemeClr val="accent5"/>
              </a:solidFill>
            </a:endParaRPr>
          </a:p>
          <a:p>
            <a:pPr marL="0" lvl="0" indent="0" algn="l" rtl="0">
              <a:lnSpc>
                <a:spcPct val="100000"/>
              </a:lnSpc>
              <a:spcBef>
                <a:spcPts val="0"/>
              </a:spcBef>
              <a:spcAft>
                <a:spcPts val="0"/>
              </a:spcAft>
              <a:buNone/>
            </a:pPr>
            <a:r>
              <a:rPr lang="en" sz="1100" dirty="0">
                <a:solidFill>
                  <a:srgbClr val="FFFFFF"/>
                </a:solidFill>
                <a:latin typeface="Arial"/>
                <a:ea typeface="Arial"/>
                <a:cs typeface="Arial"/>
                <a:sym typeface="Arial"/>
              </a:rPr>
              <a:t>Spacely,</a:t>
            </a:r>
            <a:r>
              <a:rPr lang="en" sz="1100" dirty="0">
                <a:solidFill>
                  <a:srgbClr val="000000"/>
                </a:solidFill>
                <a:latin typeface="Arial"/>
                <a:ea typeface="Arial"/>
                <a:cs typeface="Arial"/>
                <a:sym typeface="Arial"/>
              </a:rPr>
              <a:t> </a:t>
            </a:r>
            <a:r>
              <a:rPr lang="en" sz="1150" u="sng" dirty="0">
                <a:solidFill>
                  <a:schemeClr val="accent5"/>
                </a:solidFill>
                <a:latin typeface="Arial"/>
                <a:ea typeface="Arial"/>
                <a:cs typeface="Arial"/>
                <a:sym typeface="Arial"/>
                <a:hlinkClick r:id="rId9">
                  <a:extLst>
                    <a:ext uri="{A12FA001-AC4F-418D-AE19-62706E023703}">
                      <ahyp:hlinkClr xmlns:ahyp="http://schemas.microsoft.com/office/drawing/2018/hyperlinkcolor" val="tx"/>
                    </a:ext>
                  </a:extLst>
                </a:hlinkClick>
              </a:rPr>
              <a:t>https://www.spacely.com.au/grenfell-street/private-office-space12292</a:t>
            </a:r>
            <a:r>
              <a:rPr lang="en" sz="1150" dirty="0">
                <a:solidFill>
                  <a:schemeClr val="dk1"/>
                </a:solidFill>
                <a:latin typeface="Arial"/>
                <a:ea typeface="Arial"/>
                <a:cs typeface="Arial"/>
                <a:sym typeface="Arial"/>
              </a:rPr>
              <a:t> </a:t>
            </a:r>
            <a:endParaRPr u="sng" dirty="0">
              <a:solidFill>
                <a:schemeClr val="accent5"/>
              </a:solidFill>
            </a:endParaRPr>
          </a:p>
          <a:p>
            <a:pPr marL="0" lvl="0" indent="0" algn="l" rtl="0">
              <a:spcBef>
                <a:spcPts val="0"/>
              </a:spcBef>
              <a:spcAft>
                <a:spcPts val="1200"/>
              </a:spcAft>
              <a:buNone/>
            </a:pPr>
            <a:endParaRPr dirty="0"/>
          </a:p>
        </p:txBody>
      </p:sp>
      <p:pic>
        <p:nvPicPr>
          <p:cNvPr id="447" name="Google Shape;447;p46"/>
          <p:cNvPicPr preferRelativeResize="0"/>
          <p:nvPr/>
        </p:nvPicPr>
        <p:blipFill>
          <a:blip r:embed="rId10">
            <a:alphaModFix/>
          </a:blip>
          <a:stretch>
            <a:fillRect/>
          </a:stretch>
        </p:blipFill>
        <p:spPr>
          <a:xfrm>
            <a:off x="145612" y="4448014"/>
            <a:ext cx="1323975" cy="57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6"/>
          <p:cNvSpPr txBox="1">
            <a:spLocks noGrp="1"/>
          </p:cNvSpPr>
          <p:nvPr>
            <p:ph type="title"/>
          </p:nvPr>
        </p:nvSpPr>
        <p:spPr>
          <a:xfrm>
            <a:off x="1104475" y="3093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Background-</a:t>
            </a:r>
            <a:r>
              <a:rPr lang="en" sz="2600">
                <a:latin typeface="Lato"/>
                <a:ea typeface="Lato"/>
                <a:cs typeface="Lato"/>
                <a:sym typeface="Lato"/>
              </a:rPr>
              <a:t>Precision Agriculture and GAAP</a:t>
            </a:r>
            <a:r>
              <a:rPr lang="en" sz="2600"/>
              <a:t> </a:t>
            </a:r>
            <a:endParaRPr sz="2600"/>
          </a:p>
        </p:txBody>
      </p:sp>
      <p:sp>
        <p:nvSpPr>
          <p:cNvPr id="157" name="Google Shape;157;p16"/>
          <p:cNvSpPr txBox="1">
            <a:spLocks noGrp="1"/>
          </p:cNvSpPr>
          <p:nvPr>
            <p:ph type="body" idx="1"/>
          </p:nvPr>
        </p:nvSpPr>
        <p:spPr>
          <a:xfrm>
            <a:off x="1025400" y="1094475"/>
            <a:ext cx="5923200" cy="3727800"/>
          </a:xfrm>
          <a:prstGeom prst="rect">
            <a:avLst/>
          </a:prstGeom>
        </p:spPr>
        <p:txBody>
          <a:bodyPr spcFirstLastPara="1" wrap="square" lIns="91425" tIns="91425" rIns="91425" bIns="91425" anchor="t" anchorCtr="0">
            <a:normAutofit fontScale="92500" lnSpcReduction="20000"/>
          </a:bodyPr>
          <a:lstStyle/>
          <a:p>
            <a:pPr marL="457200" lvl="0" indent="-341947" algn="l" rtl="0">
              <a:lnSpc>
                <a:spcPct val="200000"/>
              </a:lnSpc>
              <a:spcBef>
                <a:spcPts val="0"/>
              </a:spcBef>
              <a:spcAft>
                <a:spcPts val="0"/>
              </a:spcAft>
              <a:buSzPct val="100000"/>
              <a:buChar char="●"/>
            </a:pPr>
            <a:r>
              <a:rPr lang="en" sz="2100"/>
              <a:t>Acquisition</a:t>
            </a:r>
            <a:endParaRPr sz="2100"/>
          </a:p>
          <a:p>
            <a:pPr marL="914400" lvl="1" indent="-331152" algn="l" rtl="0">
              <a:lnSpc>
                <a:spcPct val="200000"/>
              </a:lnSpc>
              <a:spcBef>
                <a:spcPts val="0"/>
              </a:spcBef>
              <a:spcAft>
                <a:spcPts val="0"/>
              </a:spcAft>
              <a:buSzPct val="100000"/>
              <a:buChar char="○"/>
            </a:pPr>
            <a:r>
              <a:rPr lang="en" sz="1900"/>
              <a:t>New technology - Precision Agriculture</a:t>
            </a:r>
            <a:endParaRPr sz="1900"/>
          </a:p>
          <a:p>
            <a:pPr marL="1371600" lvl="2" indent="-331152" algn="l" rtl="0">
              <a:lnSpc>
                <a:spcPct val="200000"/>
              </a:lnSpc>
              <a:spcBef>
                <a:spcPts val="0"/>
              </a:spcBef>
              <a:spcAft>
                <a:spcPts val="0"/>
              </a:spcAft>
              <a:buClr>
                <a:srgbClr val="FF0000"/>
              </a:buClr>
              <a:buSzPct val="100000"/>
              <a:buChar char="■"/>
            </a:pPr>
            <a:r>
              <a:rPr lang="en" sz="1900" b="1">
                <a:solidFill>
                  <a:srgbClr val="FF0000"/>
                </a:solidFill>
              </a:rPr>
              <a:t>GAAP - Gyrfalcon Agricultural Analytics Platform</a:t>
            </a:r>
            <a:endParaRPr sz="1900" b="1">
              <a:solidFill>
                <a:srgbClr val="FF0000"/>
              </a:solidFill>
            </a:endParaRPr>
          </a:p>
          <a:p>
            <a:pPr marL="1371600" lvl="2" indent="-331152" algn="l" rtl="0">
              <a:lnSpc>
                <a:spcPct val="200000"/>
              </a:lnSpc>
              <a:spcBef>
                <a:spcPts val="0"/>
              </a:spcBef>
              <a:spcAft>
                <a:spcPts val="0"/>
              </a:spcAft>
              <a:buSzPct val="100000"/>
              <a:buChar char="■"/>
            </a:pPr>
            <a:r>
              <a:rPr lang="en" sz="1900"/>
              <a:t>Sensor + communication interface + software</a:t>
            </a:r>
            <a:endParaRPr sz="1900"/>
          </a:p>
          <a:p>
            <a:pPr marL="914400" lvl="1" indent="-331152" algn="l" rtl="0">
              <a:lnSpc>
                <a:spcPct val="200000"/>
              </a:lnSpc>
              <a:spcBef>
                <a:spcPts val="0"/>
              </a:spcBef>
              <a:spcAft>
                <a:spcPts val="0"/>
              </a:spcAft>
              <a:buSzPct val="100000"/>
              <a:buChar char="○"/>
            </a:pPr>
            <a:r>
              <a:rPr lang="en" sz="1900"/>
              <a:t>Overseas market  - outside the U.S and Canada</a:t>
            </a:r>
            <a:endParaRPr sz="1900"/>
          </a:p>
          <a:p>
            <a:pPr marL="914400" lvl="1" indent="-331152" algn="l" rtl="0">
              <a:lnSpc>
                <a:spcPct val="200000"/>
              </a:lnSpc>
              <a:spcBef>
                <a:spcPts val="0"/>
              </a:spcBef>
              <a:spcAft>
                <a:spcPts val="0"/>
              </a:spcAft>
              <a:buSzPct val="100000"/>
              <a:buChar char="○"/>
            </a:pPr>
            <a:r>
              <a:rPr lang="en" sz="1900"/>
              <a:t>Minor business → just for 3-5 years, act quickly</a:t>
            </a:r>
            <a:endParaRPr sz="1900"/>
          </a:p>
        </p:txBody>
      </p:sp>
      <p:sp>
        <p:nvSpPr>
          <p:cNvPr id="158" name="Google Shape;158;p16"/>
          <p:cNvSpPr txBox="1"/>
          <p:nvPr/>
        </p:nvSpPr>
        <p:spPr>
          <a:xfrm>
            <a:off x="6738575" y="2219625"/>
            <a:ext cx="2670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200" b="1">
                <a:solidFill>
                  <a:srgbClr val="FF0000"/>
                </a:solidFill>
                <a:latin typeface="Lato"/>
                <a:ea typeface="Lato"/>
                <a:cs typeface="Lato"/>
                <a:sym typeface="Lato"/>
              </a:rPr>
              <a:t>Where? </a:t>
            </a:r>
            <a:endParaRPr sz="4200" b="1">
              <a:solidFill>
                <a:srgbClr val="FF0000"/>
              </a:solidFill>
              <a:latin typeface="Lato"/>
              <a:ea typeface="Lato"/>
              <a:cs typeface="Lato"/>
              <a:sym typeface="Lato"/>
            </a:endParaRPr>
          </a:p>
          <a:p>
            <a:pPr marL="0" lvl="0" indent="0" algn="l" rtl="0">
              <a:spcBef>
                <a:spcPts val="0"/>
              </a:spcBef>
              <a:spcAft>
                <a:spcPts val="0"/>
              </a:spcAft>
              <a:buNone/>
            </a:pPr>
            <a:r>
              <a:rPr lang="en" sz="4200" b="1">
                <a:solidFill>
                  <a:srgbClr val="FF0000"/>
                </a:solidFill>
                <a:latin typeface="Lato"/>
                <a:ea typeface="Lato"/>
                <a:cs typeface="Lato"/>
                <a:sym typeface="Lato"/>
              </a:rPr>
              <a:t>How?</a:t>
            </a:r>
            <a:endParaRPr sz="4200" b="1">
              <a:solidFill>
                <a:srgbClr val="FF0000"/>
              </a:solidFill>
              <a:latin typeface="Lato"/>
              <a:ea typeface="Lato"/>
              <a:cs typeface="Lato"/>
              <a:sym typeface="Lato"/>
            </a:endParaRPr>
          </a:p>
        </p:txBody>
      </p:sp>
      <p:pic>
        <p:nvPicPr>
          <p:cNvPr id="159" name="Google Shape;159;p16"/>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7"/>
          <p:cNvSpPr txBox="1">
            <a:spLocks noGrp="1"/>
          </p:cNvSpPr>
          <p:nvPr>
            <p:ph type="ctrTitle"/>
          </p:nvPr>
        </p:nvSpPr>
        <p:spPr>
          <a:xfrm>
            <a:off x="3291500" y="4227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5100"/>
              <a:t>Location</a:t>
            </a:r>
            <a:endParaRPr sz="5100"/>
          </a:p>
        </p:txBody>
      </p:sp>
      <p:sp>
        <p:nvSpPr>
          <p:cNvPr id="165" name="Google Shape;165;p17"/>
          <p:cNvSpPr txBox="1">
            <a:spLocks noGrp="1"/>
          </p:cNvSpPr>
          <p:nvPr>
            <p:ph type="subTitle" idx="1"/>
          </p:nvPr>
        </p:nvSpPr>
        <p:spPr>
          <a:xfrm>
            <a:off x="4186450" y="2055500"/>
            <a:ext cx="4429800" cy="24642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Clr>
                <a:schemeClr val="accent4"/>
              </a:buClr>
              <a:buSzPts val="3000"/>
              <a:buChar char="➢"/>
            </a:pPr>
            <a:r>
              <a:rPr lang="en" sz="3000" b="1" i="1">
                <a:solidFill>
                  <a:schemeClr val="accent4"/>
                </a:solidFill>
              </a:rPr>
              <a:t>Selection Process</a:t>
            </a:r>
            <a:endParaRPr sz="3000" b="1" i="1">
              <a:solidFill>
                <a:schemeClr val="accent4"/>
              </a:solidFill>
            </a:endParaRPr>
          </a:p>
          <a:p>
            <a:pPr marL="457200" lvl="0" indent="0" algn="l" rtl="0">
              <a:spcBef>
                <a:spcPts val="0"/>
              </a:spcBef>
              <a:spcAft>
                <a:spcPts val="0"/>
              </a:spcAft>
              <a:buNone/>
            </a:pPr>
            <a:endParaRPr sz="3000"/>
          </a:p>
          <a:p>
            <a:pPr marL="457200" lvl="0" indent="-419100" algn="l" rtl="0">
              <a:spcBef>
                <a:spcPts val="0"/>
              </a:spcBef>
              <a:spcAft>
                <a:spcPts val="0"/>
              </a:spcAft>
              <a:buSzPts val="3000"/>
              <a:buChar char="●"/>
            </a:pPr>
            <a:r>
              <a:rPr lang="en" sz="3000"/>
              <a:t>Advantages of target country</a:t>
            </a:r>
            <a:endParaRPr sz="3000"/>
          </a:p>
        </p:txBody>
      </p:sp>
      <p:pic>
        <p:nvPicPr>
          <p:cNvPr id="166" name="Google Shape;166;p17"/>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txBox="1">
            <a:spLocks noGrp="1"/>
          </p:cNvSpPr>
          <p:nvPr>
            <p:ph type="title"/>
          </p:nvPr>
        </p:nvSpPr>
        <p:spPr>
          <a:xfrm>
            <a:off x="1290400" y="20680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Location - Selection Process</a:t>
            </a:r>
            <a:endParaRPr/>
          </a:p>
        </p:txBody>
      </p:sp>
      <p:sp>
        <p:nvSpPr>
          <p:cNvPr id="172" name="Google Shape;172;p18"/>
          <p:cNvSpPr txBox="1">
            <a:spLocks noGrp="1"/>
          </p:cNvSpPr>
          <p:nvPr>
            <p:ph type="body" idx="2"/>
          </p:nvPr>
        </p:nvSpPr>
        <p:spPr>
          <a:xfrm>
            <a:off x="4016000" y="1120900"/>
            <a:ext cx="3693600" cy="3270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700"/>
              <a:t>Narrow down to: </a:t>
            </a:r>
            <a:endParaRPr sz="1700"/>
          </a:p>
          <a:p>
            <a:pPr marL="457200" lvl="0" indent="-330200" algn="l" rtl="0">
              <a:spcBef>
                <a:spcPts val="1200"/>
              </a:spcBef>
              <a:spcAft>
                <a:spcPts val="0"/>
              </a:spcAft>
              <a:buClr>
                <a:srgbClr val="FFFFFF"/>
              </a:buClr>
              <a:buSzPts val="1600"/>
              <a:buChar char="●"/>
            </a:pPr>
            <a:r>
              <a:rPr lang="en" sz="1600">
                <a:solidFill>
                  <a:srgbClr val="FFFFFF"/>
                </a:solidFill>
              </a:rPr>
              <a:t>China</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rPr>
              <a:t>Australia </a:t>
            </a:r>
            <a:endParaRPr sz="1600">
              <a:solidFill>
                <a:srgbClr val="FFFFFF"/>
              </a:solidFill>
            </a:endParaRPr>
          </a:p>
          <a:p>
            <a:pPr marL="457200" lvl="0" indent="-330200" algn="l" rtl="0">
              <a:spcBef>
                <a:spcPts val="0"/>
              </a:spcBef>
              <a:spcAft>
                <a:spcPts val="0"/>
              </a:spcAft>
              <a:buClr>
                <a:srgbClr val="FFFFFF"/>
              </a:buClr>
              <a:buSzPts val="1600"/>
              <a:buChar char="●"/>
            </a:pPr>
            <a:r>
              <a:rPr lang="en" sz="1600">
                <a:solidFill>
                  <a:srgbClr val="FFFFFF"/>
                </a:solidFill>
                <a:latin typeface="Arial"/>
                <a:ea typeface="Arial"/>
                <a:cs typeface="Arial"/>
                <a:sym typeface="Arial"/>
              </a:rPr>
              <a:t>Kazakhstan</a:t>
            </a:r>
            <a:endParaRPr sz="1600">
              <a:solidFill>
                <a:srgbClr val="FFFFFF"/>
              </a:solidFill>
              <a:latin typeface="Arial"/>
              <a:ea typeface="Arial"/>
              <a:cs typeface="Arial"/>
              <a:sym typeface="Arial"/>
            </a:endParaRPr>
          </a:p>
          <a:p>
            <a:pPr marL="457200" lvl="0" indent="-330200" algn="l" rtl="0">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Saudi Arabia</a:t>
            </a:r>
            <a:endParaRPr sz="1600">
              <a:solidFill>
                <a:srgbClr val="FFFFFF"/>
              </a:solidFill>
              <a:latin typeface="Arial"/>
              <a:ea typeface="Arial"/>
              <a:cs typeface="Arial"/>
              <a:sym typeface="Arial"/>
            </a:endParaRPr>
          </a:p>
          <a:p>
            <a:pPr marL="457200" lvl="0" indent="-330200" algn="l" rtl="0">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Mexico</a:t>
            </a:r>
            <a:endParaRPr sz="1600">
              <a:solidFill>
                <a:srgbClr val="FFFFFF"/>
              </a:solidFill>
              <a:latin typeface="Arial"/>
              <a:ea typeface="Arial"/>
              <a:cs typeface="Arial"/>
              <a:sym typeface="Arial"/>
            </a:endParaRPr>
          </a:p>
          <a:p>
            <a:pPr marL="457200" lvl="0" indent="-330200" algn="l" rtl="0">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Colombia</a:t>
            </a:r>
            <a:endParaRPr sz="1600">
              <a:solidFill>
                <a:srgbClr val="FFFFFF"/>
              </a:solidFill>
              <a:latin typeface="Arial"/>
              <a:ea typeface="Arial"/>
              <a:cs typeface="Arial"/>
              <a:sym typeface="Arial"/>
            </a:endParaRPr>
          </a:p>
          <a:p>
            <a:pPr marL="457200" lvl="0" indent="-330200" algn="l" rtl="0">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Thailand</a:t>
            </a:r>
            <a:endParaRPr sz="1600">
              <a:solidFill>
                <a:srgbClr val="FFFFFF"/>
              </a:solidFill>
              <a:latin typeface="Arial"/>
              <a:ea typeface="Arial"/>
              <a:cs typeface="Arial"/>
              <a:sym typeface="Arial"/>
            </a:endParaRPr>
          </a:p>
          <a:p>
            <a:pPr marL="457200" lvl="0" indent="-330200" algn="l" rtl="0">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United Kingdom</a:t>
            </a:r>
            <a:endParaRPr sz="1600">
              <a:solidFill>
                <a:srgbClr val="FFFFFF"/>
              </a:solidFill>
              <a:latin typeface="Arial"/>
              <a:ea typeface="Arial"/>
              <a:cs typeface="Arial"/>
              <a:sym typeface="Arial"/>
            </a:endParaRPr>
          </a:p>
          <a:p>
            <a:pPr marL="457200" lvl="0" indent="-330200" algn="l" rtl="0">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Germany</a:t>
            </a:r>
            <a:endParaRPr sz="1600">
              <a:solidFill>
                <a:srgbClr val="FFFFFF"/>
              </a:solidFill>
              <a:latin typeface="Arial"/>
              <a:ea typeface="Arial"/>
              <a:cs typeface="Arial"/>
              <a:sym typeface="Arial"/>
            </a:endParaRPr>
          </a:p>
          <a:p>
            <a:pPr marL="457200" lvl="0" indent="-330200" algn="l" rtl="0">
              <a:spcBef>
                <a:spcPts val="0"/>
              </a:spcBef>
              <a:spcAft>
                <a:spcPts val="0"/>
              </a:spcAft>
              <a:buClr>
                <a:srgbClr val="FFFFFF"/>
              </a:buClr>
              <a:buSzPts val="1600"/>
              <a:buFont typeface="Arial"/>
              <a:buChar char="●"/>
            </a:pPr>
            <a:r>
              <a:rPr lang="en" sz="1600">
                <a:solidFill>
                  <a:srgbClr val="FFFFFF"/>
                </a:solidFill>
                <a:latin typeface="Arial"/>
                <a:ea typeface="Arial"/>
                <a:cs typeface="Arial"/>
                <a:sym typeface="Arial"/>
              </a:rPr>
              <a:t>Chile</a:t>
            </a:r>
            <a:endParaRPr sz="1600">
              <a:solidFill>
                <a:srgbClr val="FFFFFF"/>
              </a:solidFill>
              <a:latin typeface="Arial"/>
              <a:ea typeface="Arial"/>
              <a:cs typeface="Arial"/>
              <a:sym typeface="Arial"/>
            </a:endParaRPr>
          </a:p>
        </p:txBody>
      </p:sp>
      <p:pic>
        <p:nvPicPr>
          <p:cNvPr id="173" name="Google Shape;173;p18"/>
          <p:cNvPicPr preferRelativeResize="0"/>
          <p:nvPr/>
        </p:nvPicPr>
        <p:blipFill>
          <a:blip r:embed="rId3">
            <a:alphaModFix/>
          </a:blip>
          <a:stretch>
            <a:fillRect/>
          </a:stretch>
        </p:blipFill>
        <p:spPr>
          <a:xfrm>
            <a:off x="1201292" y="816550"/>
            <a:ext cx="2094183" cy="3510375"/>
          </a:xfrm>
          <a:prstGeom prst="rect">
            <a:avLst/>
          </a:prstGeom>
          <a:noFill/>
          <a:ln>
            <a:noFill/>
          </a:ln>
        </p:spPr>
      </p:pic>
      <p:sp>
        <p:nvSpPr>
          <p:cNvPr id="174" name="Google Shape;174;p18"/>
          <p:cNvSpPr txBox="1"/>
          <p:nvPr/>
        </p:nvSpPr>
        <p:spPr>
          <a:xfrm>
            <a:off x="7191850" y="2178675"/>
            <a:ext cx="1947600" cy="538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2300">
                <a:solidFill>
                  <a:schemeClr val="lt1"/>
                </a:solidFill>
                <a:latin typeface="Lato"/>
                <a:ea typeface="Lato"/>
                <a:cs typeface="Lato"/>
                <a:sym typeface="Lato"/>
              </a:rPr>
              <a:t>Australia </a:t>
            </a:r>
            <a:endParaRPr sz="2100">
              <a:latin typeface="Lato"/>
              <a:ea typeface="Lato"/>
              <a:cs typeface="Lato"/>
              <a:sym typeface="Lato"/>
            </a:endParaRPr>
          </a:p>
        </p:txBody>
      </p:sp>
      <p:sp>
        <p:nvSpPr>
          <p:cNvPr id="175" name="Google Shape;175;p18"/>
          <p:cNvSpPr/>
          <p:nvPr/>
        </p:nvSpPr>
        <p:spPr>
          <a:xfrm>
            <a:off x="7271525" y="2174175"/>
            <a:ext cx="1708500" cy="547800"/>
          </a:xfrm>
          <a:prstGeom prst="rect">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6076300" y="2213475"/>
            <a:ext cx="885300" cy="4692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p:nvPr/>
        </p:nvSpPr>
        <p:spPr>
          <a:xfrm>
            <a:off x="1090725" y="4623675"/>
            <a:ext cx="2864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Lato"/>
                <a:ea typeface="Lato"/>
                <a:cs typeface="Lato"/>
                <a:sym typeface="Lato"/>
              </a:rPr>
              <a:t>(check appendix 1  for selection results)</a:t>
            </a:r>
            <a:endParaRPr sz="1100">
              <a:solidFill>
                <a:srgbClr val="FFFFFF"/>
              </a:solidFill>
              <a:latin typeface="Lato"/>
              <a:ea typeface="Lato"/>
              <a:cs typeface="Lato"/>
              <a:sym typeface="Lato"/>
            </a:endParaRPr>
          </a:p>
        </p:txBody>
      </p:sp>
      <p:pic>
        <p:nvPicPr>
          <p:cNvPr id="178" name="Google Shape;178;p18"/>
          <p:cNvPicPr preferRelativeResize="0"/>
          <p:nvPr/>
        </p:nvPicPr>
        <p:blipFill>
          <a:blip r:embed="rId4">
            <a:alphaModFix/>
          </a:blip>
          <a:stretch>
            <a:fillRect/>
          </a:stretch>
        </p:blipFill>
        <p:spPr>
          <a:xfrm>
            <a:off x="7820025" y="4514925"/>
            <a:ext cx="1323975" cy="57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9"/>
          <p:cNvSpPr txBox="1">
            <a:spLocks noGrp="1"/>
          </p:cNvSpPr>
          <p:nvPr>
            <p:ph type="ctrTitle"/>
          </p:nvPr>
        </p:nvSpPr>
        <p:spPr>
          <a:xfrm>
            <a:off x="3291500" y="4227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5100"/>
              <a:t>Location</a:t>
            </a:r>
            <a:endParaRPr sz="5100"/>
          </a:p>
        </p:txBody>
      </p:sp>
      <p:sp>
        <p:nvSpPr>
          <p:cNvPr id="184" name="Google Shape;184;p19"/>
          <p:cNvSpPr txBox="1">
            <a:spLocks noGrp="1"/>
          </p:cNvSpPr>
          <p:nvPr>
            <p:ph type="subTitle" idx="1"/>
          </p:nvPr>
        </p:nvSpPr>
        <p:spPr>
          <a:xfrm>
            <a:off x="4186450" y="2055500"/>
            <a:ext cx="4429800" cy="24642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sz="3000"/>
              <a:t>Selection Process</a:t>
            </a:r>
            <a:endParaRPr sz="3000"/>
          </a:p>
          <a:p>
            <a:pPr marL="457200" lvl="0" indent="0" algn="l" rtl="0">
              <a:spcBef>
                <a:spcPts val="0"/>
              </a:spcBef>
              <a:spcAft>
                <a:spcPts val="0"/>
              </a:spcAft>
              <a:buNone/>
            </a:pPr>
            <a:endParaRPr sz="3000"/>
          </a:p>
          <a:p>
            <a:pPr marL="457200" lvl="0" indent="-419100" algn="l" rtl="0">
              <a:spcBef>
                <a:spcPts val="0"/>
              </a:spcBef>
              <a:spcAft>
                <a:spcPts val="0"/>
              </a:spcAft>
              <a:buClr>
                <a:schemeClr val="accent4"/>
              </a:buClr>
              <a:buSzPts val="3000"/>
              <a:buChar char="➢"/>
            </a:pPr>
            <a:r>
              <a:rPr lang="en" sz="3000" b="1" i="1">
                <a:solidFill>
                  <a:schemeClr val="accent4"/>
                </a:solidFill>
              </a:rPr>
              <a:t>Advantages of target country</a:t>
            </a:r>
            <a:endParaRPr sz="3000" b="1" i="1">
              <a:solidFill>
                <a:schemeClr val="accent4"/>
              </a:solidFill>
            </a:endParaRPr>
          </a:p>
        </p:txBody>
      </p:sp>
      <p:pic>
        <p:nvPicPr>
          <p:cNvPr id="185" name="Google Shape;185;p19"/>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0"/>
          <p:cNvSpPr txBox="1">
            <a:spLocks noGrp="1"/>
          </p:cNvSpPr>
          <p:nvPr>
            <p:ph type="title"/>
          </p:nvPr>
        </p:nvSpPr>
        <p:spPr>
          <a:xfrm>
            <a:off x="686700" y="610300"/>
            <a:ext cx="5908500" cy="11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800"/>
              <a:t>Location - Australia!Why?</a:t>
            </a:r>
            <a:endParaRPr sz="3800"/>
          </a:p>
        </p:txBody>
      </p:sp>
      <p:sp>
        <p:nvSpPr>
          <p:cNvPr id="191" name="Google Shape;191;p20"/>
          <p:cNvSpPr txBox="1">
            <a:spLocks noGrp="1"/>
          </p:cNvSpPr>
          <p:nvPr>
            <p:ph type="body" idx="1"/>
          </p:nvPr>
        </p:nvSpPr>
        <p:spPr>
          <a:xfrm>
            <a:off x="1041025" y="2231651"/>
            <a:ext cx="4776000" cy="22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Advantage:</a:t>
            </a:r>
            <a:endParaRPr sz="1900"/>
          </a:p>
          <a:p>
            <a:pPr marL="457200" lvl="0" indent="-349250" algn="l" rtl="0">
              <a:spcBef>
                <a:spcPts val="1200"/>
              </a:spcBef>
              <a:spcAft>
                <a:spcPts val="0"/>
              </a:spcAft>
              <a:buSzPts val="1900"/>
              <a:buChar char="●"/>
            </a:pPr>
            <a:r>
              <a:rPr lang="en" sz="1900"/>
              <a:t>Geographically competition</a:t>
            </a:r>
            <a:endParaRPr sz="1900"/>
          </a:p>
          <a:p>
            <a:pPr marL="457200" lvl="0" indent="-349250" algn="l" rtl="0">
              <a:spcBef>
                <a:spcPts val="0"/>
              </a:spcBef>
              <a:spcAft>
                <a:spcPts val="0"/>
              </a:spcAft>
              <a:buSzPts val="1900"/>
              <a:buChar char="●"/>
            </a:pPr>
            <a:r>
              <a:rPr lang="en" sz="1900"/>
              <a:t>Easy of doing business</a:t>
            </a:r>
            <a:endParaRPr sz="1900"/>
          </a:p>
          <a:p>
            <a:pPr marL="457200" lvl="0" indent="-349250" algn="l" rtl="0">
              <a:lnSpc>
                <a:spcPct val="100000"/>
              </a:lnSpc>
              <a:spcBef>
                <a:spcPts val="0"/>
              </a:spcBef>
              <a:spcAft>
                <a:spcPts val="0"/>
              </a:spcAft>
              <a:buSzPts val="1900"/>
              <a:buChar char="●"/>
            </a:pPr>
            <a:r>
              <a:rPr lang="en" sz="1900"/>
              <a:t>Supportive Infrastructure </a:t>
            </a:r>
            <a:endParaRPr sz="1900"/>
          </a:p>
          <a:p>
            <a:pPr marL="457200" lvl="0" indent="-349250" algn="l" rtl="0">
              <a:lnSpc>
                <a:spcPct val="100000"/>
              </a:lnSpc>
              <a:spcBef>
                <a:spcPts val="0"/>
              </a:spcBef>
              <a:spcAft>
                <a:spcPts val="0"/>
              </a:spcAft>
              <a:buSzPts val="1900"/>
              <a:buChar char="●"/>
            </a:pPr>
            <a:r>
              <a:rPr lang="en" sz="1900"/>
              <a:t>Advantage of GAAP to competitors</a:t>
            </a:r>
            <a:endParaRPr sz="1900"/>
          </a:p>
        </p:txBody>
      </p:sp>
      <p:pic>
        <p:nvPicPr>
          <p:cNvPr id="192" name="Google Shape;192;p20"/>
          <p:cNvPicPr preferRelativeResize="0"/>
          <p:nvPr/>
        </p:nvPicPr>
        <p:blipFill>
          <a:blip r:embed="rId3">
            <a:alphaModFix/>
          </a:blip>
          <a:stretch>
            <a:fillRect/>
          </a:stretch>
        </p:blipFill>
        <p:spPr>
          <a:xfrm>
            <a:off x="0" y="4572000"/>
            <a:ext cx="1323975" cy="57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Advantage 1：</a:t>
            </a:r>
            <a:r>
              <a:rPr lang="en">
                <a:latin typeface="Lato"/>
                <a:ea typeface="Lato"/>
                <a:cs typeface="Lato"/>
                <a:sym typeface="Lato"/>
              </a:rPr>
              <a:t>Geographically competition</a:t>
            </a:r>
            <a:r>
              <a:rPr lang="en"/>
              <a:t>  </a:t>
            </a:r>
            <a:endParaRPr/>
          </a:p>
        </p:txBody>
      </p:sp>
      <p:sp>
        <p:nvSpPr>
          <p:cNvPr id="198" name="Google Shape;198;p21"/>
          <p:cNvSpPr txBox="1">
            <a:spLocks noGrp="1"/>
          </p:cNvSpPr>
          <p:nvPr>
            <p:ph type="body" idx="1"/>
          </p:nvPr>
        </p:nvSpPr>
        <p:spPr>
          <a:xfrm>
            <a:off x="4781700" y="985650"/>
            <a:ext cx="4050900" cy="3412800"/>
          </a:xfrm>
          <a:prstGeom prst="rect">
            <a:avLst/>
          </a:prstGeom>
        </p:spPr>
        <p:txBody>
          <a:bodyPr spcFirstLastPara="1" wrap="square" lIns="91425" tIns="91425" rIns="91425" bIns="91425" anchor="t" anchorCtr="0">
            <a:noAutofit/>
          </a:bodyPr>
          <a:lstStyle/>
          <a:p>
            <a:pPr marL="457200" lvl="0" indent="-305117" algn="l" rtl="0">
              <a:lnSpc>
                <a:spcPct val="95000"/>
              </a:lnSpc>
              <a:spcBef>
                <a:spcPts val="0"/>
              </a:spcBef>
              <a:spcAft>
                <a:spcPts val="0"/>
              </a:spcAft>
              <a:buSzPts val="1205"/>
              <a:buChar char="●"/>
            </a:pPr>
            <a:r>
              <a:rPr lang="en" sz="1205"/>
              <a:t>Large agriculture Area  </a:t>
            </a:r>
            <a:endParaRPr sz="1205"/>
          </a:p>
          <a:p>
            <a:pPr marL="457200" lvl="0" indent="0" algn="l" rtl="0">
              <a:lnSpc>
                <a:spcPct val="95000"/>
              </a:lnSpc>
              <a:spcBef>
                <a:spcPts val="1200"/>
              </a:spcBef>
              <a:spcAft>
                <a:spcPts val="0"/>
              </a:spcAft>
              <a:buSzPts val="935"/>
              <a:buNone/>
            </a:pPr>
            <a:r>
              <a:rPr lang="en" sz="1205"/>
              <a:t>3966.153 square kilometers</a:t>
            </a:r>
            <a:endParaRPr sz="1205"/>
          </a:p>
          <a:p>
            <a:pPr marL="457200" lvl="0" indent="0" algn="l" rtl="0">
              <a:lnSpc>
                <a:spcPct val="95000"/>
              </a:lnSpc>
              <a:spcBef>
                <a:spcPts val="1200"/>
              </a:spcBef>
              <a:spcAft>
                <a:spcPts val="0"/>
              </a:spcAft>
              <a:buSzPts val="935"/>
              <a:buNone/>
            </a:pPr>
            <a:r>
              <a:rPr lang="en" sz="1205"/>
              <a:t>52% of total land area </a:t>
            </a:r>
            <a:endParaRPr sz="1205"/>
          </a:p>
          <a:p>
            <a:pPr marL="457200" lvl="0" indent="-305117" algn="l" rtl="0">
              <a:lnSpc>
                <a:spcPct val="95000"/>
              </a:lnSpc>
              <a:spcBef>
                <a:spcPts val="1200"/>
              </a:spcBef>
              <a:spcAft>
                <a:spcPts val="0"/>
              </a:spcAft>
              <a:buSzPts val="1205"/>
              <a:buChar char="●"/>
            </a:pPr>
            <a:r>
              <a:rPr lang="en" sz="1205"/>
              <a:t>Weather </a:t>
            </a:r>
            <a:endParaRPr sz="1205"/>
          </a:p>
          <a:p>
            <a:pPr marL="457200" lvl="0" indent="0" algn="l" rtl="0">
              <a:lnSpc>
                <a:spcPct val="95000"/>
              </a:lnSpc>
              <a:spcBef>
                <a:spcPts val="1200"/>
              </a:spcBef>
              <a:spcAft>
                <a:spcPts val="0"/>
              </a:spcAft>
              <a:buSzPts val="935"/>
              <a:buNone/>
            </a:pPr>
            <a:r>
              <a:rPr lang="en" sz="1205"/>
              <a:t> Suitable for crop to grow</a:t>
            </a:r>
            <a:endParaRPr sz="1205"/>
          </a:p>
          <a:p>
            <a:pPr marL="457200" lvl="0" indent="0" algn="l" rtl="0">
              <a:lnSpc>
                <a:spcPct val="95000"/>
              </a:lnSpc>
              <a:spcBef>
                <a:spcPts val="1200"/>
              </a:spcBef>
              <a:spcAft>
                <a:spcPts val="0"/>
              </a:spcAft>
              <a:buSzPts val="935"/>
              <a:buNone/>
            </a:pPr>
            <a:r>
              <a:rPr lang="en" sz="1205"/>
              <a:t>Midland of west annual rainfall 370~600mm</a:t>
            </a:r>
            <a:endParaRPr sz="1205"/>
          </a:p>
          <a:p>
            <a:pPr marL="457200" lvl="0" indent="-305117" algn="l" rtl="0">
              <a:lnSpc>
                <a:spcPct val="95000"/>
              </a:lnSpc>
              <a:spcBef>
                <a:spcPts val="1200"/>
              </a:spcBef>
              <a:spcAft>
                <a:spcPts val="0"/>
              </a:spcAft>
              <a:buSzPts val="1205"/>
              <a:buChar char="●"/>
            </a:pPr>
            <a:r>
              <a:rPr lang="en" sz="1205"/>
              <a:t>Type of crop </a:t>
            </a:r>
            <a:endParaRPr sz="1205"/>
          </a:p>
          <a:p>
            <a:pPr marL="0" lvl="0" indent="0" algn="l" rtl="0">
              <a:lnSpc>
                <a:spcPct val="95000"/>
              </a:lnSpc>
              <a:spcBef>
                <a:spcPts val="1200"/>
              </a:spcBef>
              <a:spcAft>
                <a:spcPts val="0"/>
              </a:spcAft>
              <a:buNone/>
            </a:pPr>
            <a:r>
              <a:rPr lang="en" sz="1205"/>
              <a:t>                 Safflower, Wheat , Sorghum </a:t>
            </a:r>
            <a:endParaRPr sz="1205"/>
          </a:p>
          <a:p>
            <a:pPr marL="0" lvl="0" indent="0" algn="l" rtl="0">
              <a:lnSpc>
                <a:spcPct val="95000"/>
              </a:lnSpc>
              <a:spcBef>
                <a:spcPts val="1200"/>
              </a:spcBef>
              <a:spcAft>
                <a:spcPts val="1200"/>
              </a:spcAft>
              <a:buNone/>
            </a:pPr>
            <a:r>
              <a:rPr lang="en" sz="1205"/>
              <a:t>                 Cotton ,Oats, Barely, Canola</a:t>
            </a:r>
            <a:endParaRPr sz="1205"/>
          </a:p>
        </p:txBody>
      </p:sp>
      <p:pic>
        <p:nvPicPr>
          <p:cNvPr id="199" name="Google Shape;199;p21"/>
          <p:cNvPicPr preferRelativeResize="0"/>
          <p:nvPr/>
        </p:nvPicPr>
        <p:blipFill>
          <a:blip r:embed="rId3">
            <a:alphaModFix/>
          </a:blip>
          <a:stretch>
            <a:fillRect/>
          </a:stretch>
        </p:blipFill>
        <p:spPr>
          <a:xfrm>
            <a:off x="152400" y="1385975"/>
            <a:ext cx="4806300" cy="3087625"/>
          </a:xfrm>
          <a:prstGeom prst="rect">
            <a:avLst/>
          </a:prstGeom>
          <a:noFill/>
          <a:ln>
            <a:noFill/>
          </a:ln>
        </p:spPr>
      </p:pic>
      <p:pic>
        <p:nvPicPr>
          <p:cNvPr id="200" name="Google Shape;200;p21"/>
          <p:cNvPicPr preferRelativeResize="0"/>
          <p:nvPr/>
        </p:nvPicPr>
        <p:blipFill>
          <a:blip r:embed="rId4">
            <a:alphaModFix/>
          </a:blip>
          <a:stretch>
            <a:fillRect/>
          </a:stretch>
        </p:blipFill>
        <p:spPr>
          <a:xfrm>
            <a:off x="7820025" y="4572000"/>
            <a:ext cx="1323975" cy="5715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2472</Words>
  <Application>Microsoft Office PowerPoint</Application>
  <PresentationFormat>全屏显示(16:9)</PresentationFormat>
  <Paragraphs>329</Paragraphs>
  <Slides>34</Slides>
  <Notes>34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Montserrat</vt:lpstr>
      <vt:lpstr>Arial</vt:lpstr>
      <vt:lpstr>Roboto</vt:lpstr>
      <vt:lpstr>Lora</vt:lpstr>
      <vt:lpstr>Lato</vt:lpstr>
      <vt:lpstr>Times New Roman</vt:lpstr>
      <vt:lpstr>Focus</vt:lpstr>
      <vt:lpstr>GAAP Feasibility Analysis Report</vt:lpstr>
      <vt:lpstr>Schema</vt:lpstr>
      <vt:lpstr>Background</vt:lpstr>
      <vt:lpstr>Background-Precision Agriculture and GAAP </vt:lpstr>
      <vt:lpstr>Location</vt:lpstr>
      <vt:lpstr>Location - Selection Process</vt:lpstr>
      <vt:lpstr>Location</vt:lpstr>
      <vt:lpstr>Location - Australia!Why?</vt:lpstr>
      <vt:lpstr>Advantage 1：Geographically competition  </vt:lpstr>
      <vt:lpstr>Advantage 2.1:   Easy for us to do business</vt:lpstr>
      <vt:lpstr>Advantage 2.1 - Easy to enter Australia Market</vt:lpstr>
      <vt:lpstr>Advantage 2.1 (continued)</vt:lpstr>
      <vt:lpstr>Advantage 2.2:   Easy for us to do business</vt:lpstr>
      <vt:lpstr>Autosteer and Controlled Traffic Controlled traffic limits farm equipment to specific paths through the field.  Autosteer allows growers to follow the same paths</vt:lpstr>
      <vt:lpstr>Yield Maps                     Create management zones Australia has developed a method for using yield maps, remote sensing, soil types and other data to help choose those areas to plant different crops. Different crops require different oxygen and nitrogen content. Soil depth is highly correlated with yields and nitrogen requirements.   </vt:lpstr>
      <vt:lpstr>PowerPoint 演示文稿</vt:lpstr>
      <vt:lpstr>Advantage 3: Supportive Infrastructure Advantage </vt:lpstr>
      <vt:lpstr>Highly developed technology</vt:lpstr>
      <vt:lpstr>Recommendation</vt:lpstr>
      <vt:lpstr>Recommendation - Market</vt:lpstr>
      <vt:lpstr>Recommendation - Promotion</vt:lpstr>
      <vt:lpstr>Recommendation - Promotion</vt:lpstr>
      <vt:lpstr>Recommendation - Price Point </vt:lpstr>
      <vt:lpstr>Recommendation - Shipping Costs</vt:lpstr>
      <vt:lpstr>Recommendation - Fixed Price</vt:lpstr>
      <vt:lpstr>Recommendation Conclusion</vt:lpstr>
      <vt:lpstr>Q       &amp;      A </vt:lpstr>
      <vt:lpstr>Appendix 1 - Price Point Comparison</vt:lpstr>
      <vt:lpstr>Appendix II - Adult (15+) literacy rate (%) </vt:lpstr>
      <vt:lpstr>Appendix 3.1 - Selection Stepwise Result</vt:lpstr>
      <vt:lpstr>Appendix 3.2 - Selection Stepwise Result</vt:lpstr>
      <vt:lpstr>Bibliography</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GAAP Feasibility Analysis Report</dc:title>
  <cp:lastModifiedBy>Wu Peijia</cp:lastModifiedBy>
  <cp:revision>2</cp:revision>
  <dcterms:modified xsi:type="dcterms:W3CDTF">2021-03-02T09:43:19Z</dcterms:modified>
</cp:coreProperties>
</file>